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JetBrains Mono Bold" charset="1" panose="02010809030102050004"/>
      <p:regular r:id="rId27"/>
    </p:embeddedFont>
    <p:embeddedFont>
      <p:font typeface="Nunito Sans" charset="1" panose="0000000000000000000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5.png" Type="http://schemas.openxmlformats.org/officeDocument/2006/relationships/image"/><Relationship Id="rId6" Target="../media/image2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 Id="rId9" Target="../media/image3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36.png" Type="http://schemas.openxmlformats.org/officeDocument/2006/relationships/image"/><Relationship Id="rId6" Target="../media/image3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3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4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8.png" Type="http://schemas.openxmlformats.org/officeDocument/2006/relationships/image"/><Relationship Id="rId6" Target="../media/image12.png" Type="http://schemas.openxmlformats.org/officeDocument/2006/relationships/image"/><Relationship Id="rId7"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7.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18.png" Type="http://schemas.openxmlformats.org/officeDocument/2006/relationships/image"/><Relationship Id="rId6" Target="../media/image19.png" Type="http://schemas.openxmlformats.org/officeDocument/2006/relationships/image"/><Relationship Id="rId7" Target="../media/image20.png" Type="http://schemas.openxmlformats.org/officeDocument/2006/relationships/image"/><Relationship Id="rId8"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7.pn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 Id="rId7" Target="../media/image2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650557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63220">
            <a:off x="-1652039" y="-5641075"/>
            <a:ext cx="9386749" cy="11282150"/>
          </a:xfrm>
          <a:custGeom>
            <a:avLst/>
            <a:gdLst/>
            <a:ahLst/>
            <a:cxnLst/>
            <a:rect r="r" b="b" t="t" l="l"/>
            <a:pathLst>
              <a:path h="11282150" w="9386749">
                <a:moveTo>
                  <a:pt x="0" y="0"/>
                </a:moveTo>
                <a:lnTo>
                  <a:pt x="9386748" y="0"/>
                </a:lnTo>
                <a:lnTo>
                  <a:pt x="9386748" y="11282150"/>
                </a:lnTo>
                <a:lnTo>
                  <a:pt x="0" y="11282150"/>
                </a:lnTo>
                <a:lnTo>
                  <a:pt x="0" y="0"/>
                </a:lnTo>
                <a:close/>
              </a:path>
            </a:pathLst>
          </a:custGeom>
          <a:blipFill>
            <a:blip r:embed="rId4"/>
            <a:stretch>
              <a:fillRect l="0" t="0" r="0" b="0"/>
            </a:stretch>
          </a:blipFill>
        </p:spPr>
      </p:sp>
      <p:sp>
        <p:nvSpPr>
          <p:cNvPr name="Freeform 5" id="5"/>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5"/>
            <a:stretch>
              <a:fillRect l="0" t="0" r="0" b="0"/>
            </a:stretch>
          </a:blipFill>
        </p:spPr>
      </p:sp>
      <p:sp>
        <p:nvSpPr>
          <p:cNvPr name="Freeform 6" id="6"/>
          <p:cNvSpPr/>
          <p:nvPr/>
        </p:nvSpPr>
        <p:spPr>
          <a:xfrm flipH="false" flipV="false" rot="0">
            <a:off x="13111880" y="7267575"/>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6"/>
            <a:stretch>
              <a:fillRect l="0" t="0" r="0" b="0"/>
            </a:stretch>
          </a:blipFill>
        </p:spPr>
      </p:sp>
      <p:sp>
        <p:nvSpPr>
          <p:cNvPr name="Freeform 7" id="7"/>
          <p:cNvSpPr/>
          <p:nvPr/>
        </p:nvSpPr>
        <p:spPr>
          <a:xfrm flipH="true" flipV="true" rot="-4928755">
            <a:off x="-2246452" y="-3086100"/>
            <a:ext cx="8207654" cy="8229600"/>
          </a:xfrm>
          <a:custGeom>
            <a:avLst/>
            <a:gdLst/>
            <a:ahLst/>
            <a:cxnLst/>
            <a:rect r="r" b="b" t="t" l="l"/>
            <a:pathLst>
              <a:path h="8229600" w="8207654">
                <a:moveTo>
                  <a:pt x="8207654" y="8229600"/>
                </a:moveTo>
                <a:lnTo>
                  <a:pt x="0" y="8229600"/>
                </a:lnTo>
                <a:lnTo>
                  <a:pt x="0" y="0"/>
                </a:lnTo>
                <a:lnTo>
                  <a:pt x="8207654" y="0"/>
                </a:lnTo>
                <a:lnTo>
                  <a:pt x="8207654" y="8229600"/>
                </a:lnTo>
                <a:close/>
              </a:path>
            </a:pathLst>
          </a:custGeom>
          <a:blipFill>
            <a:blip r:embed="rId7"/>
            <a:stretch>
              <a:fillRect l="0" t="0" r="0" b="0"/>
            </a:stretch>
          </a:blipFill>
        </p:spPr>
      </p:sp>
      <p:sp>
        <p:nvSpPr>
          <p:cNvPr name="Freeform 8" id="8"/>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8"/>
            <a:stretch>
              <a:fillRect l="0" t="0" r="0" b="0"/>
            </a:stretch>
          </a:blipFill>
        </p:spPr>
      </p:sp>
      <p:sp>
        <p:nvSpPr>
          <p:cNvPr name="Freeform 9" id="9"/>
          <p:cNvSpPr/>
          <p:nvPr/>
        </p:nvSpPr>
        <p:spPr>
          <a:xfrm flipH="true" flipV="false" rot="-1750670">
            <a:off x="-4548185" y="6799320"/>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9"/>
            <a:stretch>
              <a:fillRect l="0" t="0" r="0" b="0"/>
            </a:stretch>
          </a:blipFill>
        </p:spPr>
      </p:sp>
      <p:sp>
        <p:nvSpPr>
          <p:cNvPr name="Freeform 10" id="10"/>
          <p:cNvSpPr/>
          <p:nvPr/>
        </p:nvSpPr>
        <p:spPr>
          <a:xfrm flipH="false" flipV="false" rot="-1521870">
            <a:off x="-10611713" y="538860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TextBox 11" id="11"/>
          <p:cNvSpPr txBox="true"/>
          <p:nvPr/>
        </p:nvSpPr>
        <p:spPr>
          <a:xfrm rot="0">
            <a:off x="3748858" y="1075589"/>
            <a:ext cx="10790285" cy="5682144"/>
          </a:xfrm>
          <a:prstGeom prst="rect">
            <a:avLst/>
          </a:prstGeom>
        </p:spPr>
        <p:txBody>
          <a:bodyPr anchor="t" rtlCol="false" tIns="0" lIns="0" bIns="0" rIns="0">
            <a:spAutoFit/>
          </a:bodyPr>
          <a:lstStyle/>
          <a:p>
            <a:pPr algn="ctr">
              <a:lnSpc>
                <a:spcPts val="14457"/>
              </a:lnSpc>
            </a:pPr>
            <a:r>
              <a:rPr lang="en-US" b="true" sz="17210">
                <a:solidFill>
                  <a:srgbClr val="FF7723"/>
                </a:solidFill>
                <a:latin typeface="JetBrains Mono Bold"/>
                <a:ea typeface="JetBrains Mono Bold"/>
                <a:cs typeface="JetBrains Mono Bold"/>
                <a:sym typeface="JetBrains Mono Bold"/>
              </a:rPr>
              <a:t>SMART HOME SYSTEM</a:t>
            </a:r>
          </a:p>
        </p:txBody>
      </p:sp>
      <p:sp>
        <p:nvSpPr>
          <p:cNvPr name="TextBox 12" id="12"/>
          <p:cNvSpPr txBox="true"/>
          <p:nvPr/>
        </p:nvSpPr>
        <p:spPr>
          <a:xfrm rot="0">
            <a:off x="5403706" y="7134004"/>
            <a:ext cx="7480589" cy="903068"/>
          </a:xfrm>
          <a:prstGeom prst="rect">
            <a:avLst/>
          </a:prstGeom>
        </p:spPr>
        <p:txBody>
          <a:bodyPr anchor="t" rtlCol="false" tIns="0" lIns="0" bIns="0" rIns="0">
            <a:spAutoFit/>
          </a:bodyPr>
          <a:lstStyle/>
          <a:p>
            <a:pPr algn="ctr">
              <a:lnSpc>
                <a:spcPts val="3474"/>
              </a:lnSpc>
            </a:pPr>
            <a:r>
              <a:rPr lang="en-US" sz="3860">
                <a:solidFill>
                  <a:srgbClr val="FF7723"/>
                </a:solidFill>
                <a:latin typeface="Nunito Sans"/>
                <a:ea typeface="Nunito Sans"/>
                <a:cs typeface="Nunito Sans"/>
                <a:sym typeface="Nunito Sans"/>
              </a:rPr>
              <a:t>Presented by Mostafa Hatem, Malik Babiker, Seif Salama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561480" y="2158366"/>
            <a:ext cx="6510919" cy="648380"/>
          </a:xfrm>
          <a:custGeom>
            <a:avLst/>
            <a:gdLst/>
            <a:ahLst/>
            <a:cxnLst/>
            <a:rect r="r" b="b" t="t" l="l"/>
            <a:pathLst>
              <a:path h="648380" w="6510919">
                <a:moveTo>
                  <a:pt x="0" y="0"/>
                </a:moveTo>
                <a:lnTo>
                  <a:pt x="6510919" y="0"/>
                </a:lnTo>
                <a:lnTo>
                  <a:pt x="6510919" y="648380"/>
                </a:lnTo>
                <a:lnTo>
                  <a:pt x="0" y="648380"/>
                </a:lnTo>
                <a:lnTo>
                  <a:pt x="0" y="0"/>
                </a:lnTo>
                <a:close/>
              </a:path>
            </a:pathLst>
          </a:custGeom>
          <a:blipFill>
            <a:blip r:embed="rId5"/>
            <a:stretch>
              <a:fillRect l="0" t="0" r="0" b="-4813"/>
            </a:stretch>
          </a:blipFill>
        </p:spPr>
      </p:sp>
      <p:sp>
        <p:nvSpPr>
          <p:cNvPr name="Freeform 6" id="6"/>
          <p:cNvSpPr/>
          <p:nvPr/>
        </p:nvSpPr>
        <p:spPr>
          <a:xfrm flipH="false" flipV="false" rot="0">
            <a:off x="561480" y="4218581"/>
            <a:ext cx="10235554" cy="569772"/>
          </a:xfrm>
          <a:custGeom>
            <a:avLst/>
            <a:gdLst/>
            <a:ahLst/>
            <a:cxnLst/>
            <a:rect r="r" b="b" t="t" l="l"/>
            <a:pathLst>
              <a:path h="569772" w="10235554">
                <a:moveTo>
                  <a:pt x="0" y="0"/>
                </a:moveTo>
                <a:lnTo>
                  <a:pt x="10235554" y="0"/>
                </a:lnTo>
                <a:lnTo>
                  <a:pt x="10235554" y="569773"/>
                </a:lnTo>
                <a:lnTo>
                  <a:pt x="0" y="569773"/>
                </a:lnTo>
                <a:lnTo>
                  <a:pt x="0" y="0"/>
                </a:lnTo>
                <a:close/>
              </a:path>
            </a:pathLst>
          </a:custGeom>
          <a:blipFill>
            <a:blip r:embed="rId6"/>
            <a:stretch>
              <a:fillRect l="0" t="0" r="0" b="0"/>
            </a:stretch>
          </a:blipFill>
        </p:spPr>
      </p:sp>
      <p:sp>
        <p:nvSpPr>
          <p:cNvPr name="TextBox 7" id="7"/>
          <p:cNvSpPr txBox="true"/>
          <p:nvPr/>
        </p:nvSpPr>
        <p:spPr>
          <a:xfrm rot="0">
            <a:off x="-2664882"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PWM.C</a:t>
            </a:r>
          </a:p>
        </p:txBody>
      </p:sp>
      <p:sp>
        <p:nvSpPr>
          <p:cNvPr name="TextBox 8" id="8"/>
          <p:cNvSpPr txBox="true"/>
          <p:nvPr/>
        </p:nvSpPr>
        <p:spPr>
          <a:xfrm rot="0">
            <a:off x="298174" y="3041063"/>
            <a:ext cx="14929246" cy="3130144"/>
          </a:xfrm>
          <a:prstGeom prst="rect">
            <a:avLst/>
          </a:prstGeom>
        </p:spPr>
        <p:txBody>
          <a:bodyPr anchor="t" rtlCol="false" tIns="0" lIns="0" bIns="0" rIns="0">
            <a:spAutoFit/>
          </a:bodyPr>
          <a:lstStyle/>
          <a:p>
            <a:pPr algn="l">
              <a:lnSpc>
                <a:spcPts val="3121"/>
              </a:lnSpc>
              <a:spcBef>
                <a:spcPct val="0"/>
              </a:spcBef>
            </a:pPr>
            <a:r>
              <a:rPr lang="en-US" sz="2889">
                <a:solidFill>
                  <a:srgbClr val="FF7723"/>
                </a:solidFill>
                <a:latin typeface="Nunito Sans"/>
                <a:ea typeface="Nunito Sans"/>
                <a:cs typeface="Nunito Sans"/>
                <a:sym typeface="Nunito Sans"/>
              </a:rPr>
              <a:t>Initializ</a:t>
            </a:r>
            <a:r>
              <a:rPr lang="en-US" sz="2889">
                <a:solidFill>
                  <a:srgbClr val="FF7723"/>
                </a:solidFill>
                <a:latin typeface="Nunito Sans"/>
                <a:ea typeface="Nunito Sans"/>
                <a:cs typeface="Nunito Sans"/>
                <a:sym typeface="Nunito Sans"/>
              </a:rPr>
              <a:t>es the specified PWM channel with the desired configuration</a:t>
            </a:r>
          </a:p>
          <a:p>
            <a:pPr algn="l" marL="623950" indent="-311975" lvl="1">
              <a:lnSpc>
                <a:spcPts val="3121"/>
              </a:lnSpc>
              <a:spcBef>
                <a:spcPct val="0"/>
              </a:spcBef>
              <a:buFont typeface="Arial"/>
              <a:buChar char="•"/>
            </a:pPr>
            <a:r>
              <a:rPr lang="en-US" sz="2889">
                <a:solidFill>
                  <a:srgbClr val="FF7723"/>
                </a:solidFill>
                <a:latin typeface="Nunito Sans"/>
                <a:ea typeface="Nunito Sans"/>
                <a:cs typeface="Nunito Sans"/>
                <a:sym typeface="Nunito Sans"/>
              </a:rPr>
              <a:t>Fast PWM and prescalar of 1024</a:t>
            </a:r>
          </a:p>
          <a:p>
            <a:pPr algn="l">
              <a:lnSpc>
                <a:spcPts val="3121"/>
              </a:lnSpc>
              <a:spcBef>
                <a:spcPct val="0"/>
              </a:spcBef>
            </a:pPr>
          </a:p>
          <a:p>
            <a:pPr algn="l">
              <a:lnSpc>
                <a:spcPts val="3121"/>
              </a:lnSpc>
              <a:spcBef>
                <a:spcPct val="0"/>
              </a:spcBef>
            </a:pPr>
          </a:p>
          <a:p>
            <a:pPr algn="l">
              <a:lnSpc>
                <a:spcPts val="3121"/>
              </a:lnSpc>
              <a:spcBef>
                <a:spcPct val="0"/>
              </a:spcBef>
            </a:pPr>
          </a:p>
          <a:p>
            <a:pPr algn="l">
              <a:lnSpc>
                <a:spcPts val="3121"/>
              </a:lnSpc>
              <a:spcBef>
                <a:spcPct val="0"/>
              </a:spcBef>
            </a:pPr>
            <a:r>
              <a:rPr lang="en-US" sz="2889">
                <a:solidFill>
                  <a:srgbClr val="FF7723"/>
                </a:solidFill>
                <a:latin typeface="Nunito Sans"/>
                <a:ea typeface="Nunito Sans"/>
                <a:cs typeface="Nunito Sans"/>
                <a:sym typeface="Nunito Sans"/>
              </a:rPr>
              <a:t>Sets the duty cycle of the specified PWM channel where the duty value is written to the corresponding OCR register.</a:t>
            </a:r>
          </a:p>
          <a:p>
            <a:pPr algn="ctr">
              <a:lnSpc>
                <a:spcPts val="312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256003" y="1753498"/>
            <a:ext cx="2444782" cy="550937"/>
          </a:xfrm>
          <a:custGeom>
            <a:avLst/>
            <a:gdLst/>
            <a:ahLst/>
            <a:cxnLst/>
            <a:rect r="r" b="b" t="t" l="l"/>
            <a:pathLst>
              <a:path h="550937" w="2444782">
                <a:moveTo>
                  <a:pt x="0" y="0"/>
                </a:moveTo>
                <a:lnTo>
                  <a:pt x="2444782" y="0"/>
                </a:lnTo>
                <a:lnTo>
                  <a:pt x="2444782" y="550937"/>
                </a:lnTo>
                <a:lnTo>
                  <a:pt x="0" y="550937"/>
                </a:lnTo>
                <a:lnTo>
                  <a:pt x="0" y="0"/>
                </a:lnTo>
                <a:close/>
              </a:path>
            </a:pathLst>
          </a:custGeom>
          <a:blipFill>
            <a:blip r:embed="rId5"/>
            <a:stretch>
              <a:fillRect l="0" t="0" r="0" b="0"/>
            </a:stretch>
          </a:blipFill>
        </p:spPr>
      </p:sp>
      <p:sp>
        <p:nvSpPr>
          <p:cNvPr name="Freeform 6" id="6"/>
          <p:cNvSpPr/>
          <p:nvPr/>
        </p:nvSpPr>
        <p:spPr>
          <a:xfrm flipH="false" flipV="false" rot="0">
            <a:off x="256003" y="3584175"/>
            <a:ext cx="14851080" cy="559714"/>
          </a:xfrm>
          <a:custGeom>
            <a:avLst/>
            <a:gdLst/>
            <a:ahLst/>
            <a:cxnLst/>
            <a:rect r="r" b="b" t="t" l="l"/>
            <a:pathLst>
              <a:path h="559714" w="14851080">
                <a:moveTo>
                  <a:pt x="0" y="0"/>
                </a:moveTo>
                <a:lnTo>
                  <a:pt x="14851080" y="0"/>
                </a:lnTo>
                <a:lnTo>
                  <a:pt x="14851080" y="559714"/>
                </a:lnTo>
                <a:lnTo>
                  <a:pt x="0" y="559714"/>
                </a:lnTo>
                <a:lnTo>
                  <a:pt x="0" y="0"/>
                </a:lnTo>
                <a:close/>
              </a:path>
            </a:pathLst>
          </a:custGeom>
          <a:blipFill>
            <a:blip r:embed="rId6"/>
            <a:stretch>
              <a:fillRect l="0" t="0" r="0" b="0"/>
            </a:stretch>
          </a:blipFill>
        </p:spPr>
      </p:sp>
      <p:sp>
        <p:nvSpPr>
          <p:cNvPr name="Freeform 7" id="7"/>
          <p:cNvSpPr/>
          <p:nvPr/>
        </p:nvSpPr>
        <p:spPr>
          <a:xfrm flipH="false" flipV="false" rot="0">
            <a:off x="256003" y="5317031"/>
            <a:ext cx="11759661" cy="473682"/>
          </a:xfrm>
          <a:custGeom>
            <a:avLst/>
            <a:gdLst/>
            <a:ahLst/>
            <a:cxnLst/>
            <a:rect r="r" b="b" t="t" l="l"/>
            <a:pathLst>
              <a:path h="473682" w="11759661">
                <a:moveTo>
                  <a:pt x="0" y="0"/>
                </a:moveTo>
                <a:lnTo>
                  <a:pt x="11759660" y="0"/>
                </a:lnTo>
                <a:lnTo>
                  <a:pt x="11759660" y="473682"/>
                </a:lnTo>
                <a:lnTo>
                  <a:pt x="0" y="473682"/>
                </a:lnTo>
                <a:lnTo>
                  <a:pt x="0" y="0"/>
                </a:lnTo>
                <a:close/>
              </a:path>
            </a:pathLst>
          </a:custGeom>
          <a:blipFill>
            <a:blip r:embed="rId7"/>
            <a:stretch>
              <a:fillRect l="0" t="0" r="0" b="0"/>
            </a:stretch>
          </a:blipFill>
        </p:spPr>
      </p:sp>
      <p:sp>
        <p:nvSpPr>
          <p:cNvPr name="Freeform 8" id="8"/>
          <p:cNvSpPr/>
          <p:nvPr/>
        </p:nvSpPr>
        <p:spPr>
          <a:xfrm flipH="false" flipV="false" rot="0">
            <a:off x="256003" y="6859274"/>
            <a:ext cx="13131330" cy="536378"/>
          </a:xfrm>
          <a:custGeom>
            <a:avLst/>
            <a:gdLst/>
            <a:ahLst/>
            <a:cxnLst/>
            <a:rect r="r" b="b" t="t" l="l"/>
            <a:pathLst>
              <a:path h="536378" w="13131330">
                <a:moveTo>
                  <a:pt x="0" y="0"/>
                </a:moveTo>
                <a:lnTo>
                  <a:pt x="13131329" y="0"/>
                </a:lnTo>
                <a:lnTo>
                  <a:pt x="13131329" y="536378"/>
                </a:lnTo>
                <a:lnTo>
                  <a:pt x="0" y="536378"/>
                </a:lnTo>
                <a:lnTo>
                  <a:pt x="0" y="0"/>
                </a:lnTo>
                <a:close/>
              </a:path>
            </a:pathLst>
          </a:custGeom>
          <a:blipFill>
            <a:blip r:embed="rId8"/>
            <a:stretch>
              <a:fillRect l="0" t="0" r="0" b="0"/>
            </a:stretch>
          </a:blipFill>
        </p:spPr>
      </p:sp>
      <p:sp>
        <p:nvSpPr>
          <p:cNvPr name="Freeform 9" id="9"/>
          <p:cNvSpPr/>
          <p:nvPr/>
        </p:nvSpPr>
        <p:spPr>
          <a:xfrm flipH="false" flipV="false" rot="0">
            <a:off x="256003" y="8567227"/>
            <a:ext cx="7041462" cy="476334"/>
          </a:xfrm>
          <a:custGeom>
            <a:avLst/>
            <a:gdLst/>
            <a:ahLst/>
            <a:cxnLst/>
            <a:rect r="r" b="b" t="t" l="l"/>
            <a:pathLst>
              <a:path h="476334" w="7041462">
                <a:moveTo>
                  <a:pt x="0" y="0"/>
                </a:moveTo>
                <a:lnTo>
                  <a:pt x="7041462" y="0"/>
                </a:lnTo>
                <a:lnTo>
                  <a:pt x="7041462" y="476334"/>
                </a:lnTo>
                <a:lnTo>
                  <a:pt x="0" y="476334"/>
                </a:lnTo>
                <a:lnTo>
                  <a:pt x="0" y="0"/>
                </a:lnTo>
                <a:close/>
              </a:path>
            </a:pathLst>
          </a:custGeom>
          <a:blipFill>
            <a:blip r:embed="rId9"/>
            <a:stretch>
              <a:fillRect l="0" t="0" r="0" b="0"/>
            </a:stretch>
          </a:blipFill>
        </p:spPr>
      </p:sp>
      <p:sp>
        <p:nvSpPr>
          <p:cNvPr name="TextBox 10" id="10"/>
          <p:cNvSpPr txBox="true"/>
          <p:nvPr/>
        </p:nvSpPr>
        <p:spPr>
          <a:xfrm rot="0">
            <a:off x="-1066418" y="323850"/>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DC_MOTOR.C</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439238" y="2149030"/>
            <a:ext cx="11835733" cy="690975"/>
          </a:xfrm>
          <a:custGeom>
            <a:avLst/>
            <a:gdLst/>
            <a:ahLst/>
            <a:cxnLst/>
            <a:rect r="r" b="b" t="t" l="l"/>
            <a:pathLst>
              <a:path h="690975" w="11835733">
                <a:moveTo>
                  <a:pt x="0" y="0"/>
                </a:moveTo>
                <a:lnTo>
                  <a:pt x="11835732" y="0"/>
                </a:lnTo>
                <a:lnTo>
                  <a:pt x="11835732" y="690975"/>
                </a:lnTo>
                <a:lnTo>
                  <a:pt x="0" y="690975"/>
                </a:lnTo>
                <a:lnTo>
                  <a:pt x="0" y="0"/>
                </a:lnTo>
                <a:close/>
              </a:path>
            </a:pathLst>
          </a:custGeom>
          <a:blipFill>
            <a:blip r:embed="rId5"/>
            <a:stretch>
              <a:fillRect l="0" t="0" r="0" b="0"/>
            </a:stretch>
          </a:blipFill>
        </p:spPr>
      </p:sp>
      <p:sp>
        <p:nvSpPr>
          <p:cNvPr name="Freeform 6" id="6"/>
          <p:cNvSpPr/>
          <p:nvPr/>
        </p:nvSpPr>
        <p:spPr>
          <a:xfrm flipH="false" flipV="false" rot="0">
            <a:off x="439238" y="4440187"/>
            <a:ext cx="11604667" cy="703313"/>
          </a:xfrm>
          <a:custGeom>
            <a:avLst/>
            <a:gdLst/>
            <a:ahLst/>
            <a:cxnLst/>
            <a:rect r="r" b="b" t="t" l="l"/>
            <a:pathLst>
              <a:path h="703313" w="11604667">
                <a:moveTo>
                  <a:pt x="0" y="0"/>
                </a:moveTo>
                <a:lnTo>
                  <a:pt x="11604667" y="0"/>
                </a:lnTo>
                <a:lnTo>
                  <a:pt x="11604667" y="703313"/>
                </a:lnTo>
                <a:lnTo>
                  <a:pt x="0" y="703313"/>
                </a:lnTo>
                <a:lnTo>
                  <a:pt x="0" y="0"/>
                </a:lnTo>
                <a:close/>
              </a:path>
            </a:pathLst>
          </a:custGeom>
          <a:blipFill>
            <a:blip r:embed="rId6"/>
            <a:stretch>
              <a:fillRect l="0" t="0" r="0" b="0"/>
            </a:stretch>
          </a:blipFill>
        </p:spPr>
      </p:sp>
      <p:sp>
        <p:nvSpPr>
          <p:cNvPr name="Freeform 7" id="7"/>
          <p:cNvSpPr/>
          <p:nvPr/>
        </p:nvSpPr>
        <p:spPr>
          <a:xfrm flipH="false" flipV="false" rot="0">
            <a:off x="439238" y="6746294"/>
            <a:ext cx="13329108" cy="668612"/>
          </a:xfrm>
          <a:custGeom>
            <a:avLst/>
            <a:gdLst/>
            <a:ahLst/>
            <a:cxnLst/>
            <a:rect r="r" b="b" t="t" l="l"/>
            <a:pathLst>
              <a:path h="668612" w="13329108">
                <a:moveTo>
                  <a:pt x="0" y="0"/>
                </a:moveTo>
                <a:lnTo>
                  <a:pt x="13329107" y="0"/>
                </a:lnTo>
                <a:lnTo>
                  <a:pt x="13329107" y="668612"/>
                </a:lnTo>
                <a:lnTo>
                  <a:pt x="0" y="668612"/>
                </a:lnTo>
                <a:lnTo>
                  <a:pt x="0" y="0"/>
                </a:lnTo>
                <a:close/>
              </a:path>
            </a:pathLst>
          </a:custGeom>
          <a:blipFill>
            <a:blip r:embed="rId7"/>
            <a:stretch>
              <a:fillRect l="0" t="0" r="0" b="0"/>
            </a:stretch>
          </a:blipFill>
        </p:spPr>
      </p:sp>
      <p:sp>
        <p:nvSpPr>
          <p:cNvPr name="Freeform 8" id="8"/>
          <p:cNvSpPr/>
          <p:nvPr/>
        </p:nvSpPr>
        <p:spPr>
          <a:xfrm flipH="false" flipV="false" rot="0">
            <a:off x="439238" y="8515555"/>
            <a:ext cx="12976106" cy="694022"/>
          </a:xfrm>
          <a:custGeom>
            <a:avLst/>
            <a:gdLst/>
            <a:ahLst/>
            <a:cxnLst/>
            <a:rect r="r" b="b" t="t" l="l"/>
            <a:pathLst>
              <a:path h="694022" w="12976106">
                <a:moveTo>
                  <a:pt x="0" y="0"/>
                </a:moveTo>
                <a:lnTo>
                  <a:pt x="12976106" y="0"/>
                </a:lnTo>
                <a:lnTo>
                  <a:pt x="12976106" y="694022"/>
                </a:lnTo>
                <a:lnTo>
                  <a:pt x="0" y="694022"/>
                </a:lnTo>
                <a:lnTo>
                  <a:pt x="0" y="0"/>
                </a:lnTo>
                <a:close/>
              </a:path>
            </a:pathLst>
          </a:custGeom>
          <a:blipFill>
            <a:blip r:embed="rId8"/>
            <a:stretch>
              <a:fillRect l="0" t="0" r="0" b="0"/>
            </a:stretch>
          </a:blipFill>
        </p:spPr>
      </p:sp>
      <p:sp>
        <p:nvSpPr>
          <p:cNvPr name="TextBox 9" id="9"/>
          <p:cNvSpPr txBox="true"/>
          <p:nvPr/>
        </p:nvSpPr>
        <p:spPr>
          <a:xfrm rot="0">
            <a:off x="-1699682" y="651501"/>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EEPROM.C</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481208" y="2131258"/>
            <a:ext cx="5350132" cy="2423405"/>
          </a:xfrm>
          <a:custGeom>
            <a:avLst/>
            <a:gdLst/>
            <a:ahLst/>
            <a:cxnLst/>
            <a:rect r="r" b="b" t="t" l="l"/>
            <a:pathLst>
              <a:path h="2423405" w="5350132">
                <a:moveTo>
                  <a:pt x="0" y="0"/>
                </a:moveTo>
                <a:lnTo>
                  <a:pt x="5350132" y="0"/>
                </a:lnTo>
                <a:lnTo>
                  <a:pt x="5350132" y="2423404"/>
                </a:lnTo>
                <a:lnTo>
                  <a:pt x="0" y="2423404"/>
                </a:lnTo>
                <a:lnTo>
                  <a:pt x="0" y="0"/>
                </a:lnTo>
                <a:close/>
              </a:path>
            </a:pathLst>
          </a:custGeom>
          <a:blipFill>
            <a:blip r:embed="rId5"/>
            <a:stretch>
              <a:fillRect l="0" t="0" r="0" b="0"/>
            </a:stretch>
          </a:blipFill>
        </p:spPr>
      </p:sp>
      <p:sp>
        <p:nvSpPr>
          <p:cNvPr name="Freeform 6" id="6"/>
          <p:cNvSpPr/>
          <p:nvPr/>
        </p:nvSpPr>
        <p:spPr>
          <a:xfrm flipH="false" flipV="false" rot="0">
            <a:off x="481208" y="6753829"/>
            <a:ext cx="5656529" cy="653543"/>
          </a:xfrm>
          <a:custGeom>
            <a:avLst/>
            <a:gdLst/>
            <a:ahLst/>
            <a:cxnLst/>
            <a:rect r="r" b="b" t="t" l="l"/>
            <a:pathLst>
              <a:path h="653543" w="5656529">
                <a:moveTo>
                  <a:pt x="0" y="0"/>
                </a:moveTo>
                <a:lnTo>
                  <a:pt x="5656529" y="0"/>
                </a:lnTo>
                <a:lnTo>
                  <a:pt x="5656529" y="653543"/>
                </a:lnTo>
                <a:lnTo>
                  <a:pt x="0" y="653543"/>
                </a:lnTo>
                <a:lnTo>
                  <a:pt x="0" y="0"/>
                </a:lnTo>
                <a:close/>
              </a:path>
            </a:pathLst>
          </a:custGeom>
          <a:blipFill>
            <a:blip r:embed="rId6"/>
            <a:stretch>
              <a:fillRect l="0" t="0" r="0" b="0"/>
            </a:stretch>
          </a:blipFill>
        </p:spPr>
      </p:sp>
      <p:sp>
        <p:nvSpPr>
          <p:cNvPr name="TextBox 7" id="7"/>
          <p:cNvSpPr txBox="true"/>
          <p:nvPr/>
        </p:nvSpPr>
        <p:spPr>
          <a:xfrm rot="0">
            <a:off x="-1623482" y="4782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KEYPAD.C</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307348" y="1839069"/>
            <a:ext cx="12028559" cy="3060521"/>
          </a:xfrm>
          <a:custGeom>
            <a:avLst/>
            <a:gdLst/>
            <a:ahLst/>
            <a:cxnLst/>
            <a:rect r="r" b="b" t="t" l="l"/>
            <a:pathLst>
              <a:path h="3060521" w="12028559">
                <a:moveTo>
                  <a:pt x="0" y="0"/>
                </a:moveTo>
                <a:lnTo>
                  <a:pt x="12028559" y="0"/>
                </a:lnTo>
                <a:lnTo>
                  <a:pt x="12028559" y="3060521"/>
                </a:lnTo>
                <a:lnTo>
                  <a:pt x="0" y="3060521"/>
                </a:lnTo>
                <a:lnTo>
                  <a:pt x="0" y="0"/>
                </a:lnTo>
                <a:close/>
              </a:path>
            </a:pathLst>
          </a:custGeom>
          <a:blipFill>
            <a:blip r:embed="rId5"/>
            <a:stretch>
              <a:fillRect l="0" t="0" r="0" b="0"/>
            </a:stretch>
          </a:blipFill>
        </p:spPr>
      </p:sp>
      <p:sp>
        <p:nvSpPr>
          <p:cNvPr name="TextBox 6" id="6"/>
          <p:cNvSpPr txBox="true"/>
          <p:nvPr/>
        </p:nvSpPr>
        <p:spPr>
          <a:xfrm rot="0">
            <a:off x="-2664882"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LCD.C</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0" y="1581881"/>
            <a:ext cx="17874056" cy="3329043"/>
          </a:xfrm>
          <a:custGeom>
            <a:avLst/>
            <a:gdLst/>
            <a:ahLst/>
            <a:cxnLst/>
            <a:rect r="r" b="b" t="t" l="l"/>
            <a:pathLst>
              <a:path h="3329043" w="17874056">
                <a:moveTo>
                  <a:pt x="0" y="0"/>
                </a:moveTo>
                <a:lnTo>
                  <a:pt x="17874056" y="0"/>
                </a:lnTo>
                <a:lnTo>
                  <a:pt x="17874056" y="3329042"/>
                </a:lnTo>
                <a:lnTo>
                  <a:pt x="0" y="3329042"/>
                </a:lnTo>
                <a:lnTo>
                  <a:pt x="0" y="0"/>
                </a:lnTo>
                <a:close/>
              </a:path>
            </a:pathLst>
          </a:custGeom>
          <a:blipFill>
            <a:blip r:embed="rId5"/>
            <a:stretch>
              <a:fillRect l="0" t="0" r="0" b="0"/>
            </a:stretch>
          </a:blipFill>
        </p:spPr>
      </p:sp>
      <p:sp>
        <p:nvSpPr>
          <p:cNvPr name="TextBox 6" id="6"/>
          <p:cNvSpPr txBox="true"/>
          <p:nvPr/>
        </p:nvSpPr>
        <p:spPr>
          <a:xfrm rot="0">
            <a:off x="-2664882"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MENU.C</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457752" y="2380268"/>
            <a:ext cx="6295431" cy="816074"/>
          </a:xfrm>
          <a:custGeom>
            <a:avLst/>
            <a:gdLst/>
            <a:ahLst/>
            <a:cxnLst/>
            <a:rect r="r" b="b" t="t" l="l"/>
            <a:pathLst>
              <a:path h="816074" w="6295431">
                <a:moveTo>
                  <a:pt x="0" y="0"/>
                </a:moveTo>
                <a:lnTo>
                  <a:pt x="6295431" y="0"/>
                </a:lnTo>
                <a:lnTo>
                  <a:pt x="6295431" y="816075"/>
                </a:lnTo>
                <a:lnTo>
                  <a:pt x="0" y="816075"/>
                </a:lnTo>
                <a:lnTo>
                  <a:pt x="0" y="0"/>
                </a:lnTo>
                <a:close/>
              </a:path>
            </a:pathLst>
          </a:custGeom>
          <a:blipFill>
            <a:blip r:embed="rId5"/>
            <a:stretch>
              <a:fillRect l="0" t="0" r="0" b="0"/>
            </a:stretch>
          </a:blipFill>
        </p:spPr>
      </p:sp>
      <p:sp>
        <p:nvSpPr>
          <p:cNvPr name="Freeform 6" id="6"/>
          <p:cNvSpPr/>
          <p:nvPr/>
        </p:nvSpPr>
        <p:spPr>
          <a:xfrm flipH="false" flipV="false" rot="0">
            <a:off x="457752" y="5507092"/>
            <a:ext cx="9528026" cy="668633"/>
          </a:xfrm>
          <a:custGeom>
            <a:avLst/>
            <a:gdLst/>
            <a:ahLst/>
            <a:cxnLst/>
            <a:rect r="r" b="b" t="t" l="l"/>
            <a:pathLst>
              <a:path h="668633" w="9528026">
                <a:moveTo>
                  <a:pt x="0" y="0"/>
                </a:moveTo>
                <a:lnTo>
                  <a:pt x="9528026" y="0"/>
                </a:lnTo>
                <a:lnTo>
                  <a:pt x="9528026" y="668633"/>
                </a:lnTo>
                <a:lnTo>
                  <a:pt x="0" y="668633"/>
                </a:lnTo>
                <a:lnTo>
                  <a:pt x="0" y="0"/>
                </a:lnTo>
                <a:close/>
              </a:path>
            </a:pathLst>
          </a:custGeom>
          <a:blipFill>
            <a:blip r:embed="rId6"/>
            <a:stretch>
              <a:fillRect l="0" t="0" r="0" b="0"/>
            </a:stretch>
          </a:blipFill>
        </p:spPr>
      </p:sp>
      <p:sp>
        <p:nvSpPr>
          <p:cNvPr name="TextBox 7" id="7"/>
          <p:cNvSpPr txBox="true"/>
          <p:nvPr/>
        </p:nvSpPr>
        <p:spPr>
          <a:xfrm rot="0">
            <a:off x="-2040070"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SERVO.C</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423585" y="1922802"/>
            <a:ext cx="11931945" cy="3896145"/>
          </a:xfrm>
          <a:custGeom>
            <a:avLst/>
            <a:gdLst/>
            <a:ahLst/>
            <a:cxnLst/>
            <a:rect r="r" b="b" t="t" l="l"/>
            <a:pathLst>
              <a:path h="3896145" w="11931945">
                <a:moveTo>
                  <a:pt x="0" y="0"/>
                </a:moveTo>
                <a:lnTo>
                  <a:pt x="11931945" y="0"/>
                </a:lnTo>
                <a:lnTo>
                  <a:pt x="11931945" y="3896145"/>
                </a:lnTo>
                <a:lnTo>
                  <a:pt x="0" y="3896145"/>
                </a:lnTo>
                <a:lnTo>
                  <a:pt x="0" y="0"/>
                </a:lnTo>
                <a:close/>
              </a:path>
            </a:pathLst>
          </a:custGeom>
          <a:blipFill>
            <a:blip r:embed="rId5"/>
            <a:stretch>
              <a:fillRect l="0" t="0" r="0" b="0"/>
            </a:stretch>
          </a:blipFill>
        </p:spPr>
      </p:sp>
      <p:sp>
        <p:nvSpPr>
          <p:cNvPr name="TextBox 6" id="6"/>
          <p:cNvSpPr txBox="true"/>
          <p:nvPr/>
        </p:nvSpPr>
        <p:spPr>
          <a:xfrm rot="0">
            <a:off x="-2352476"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UART.C</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217955" y="2239832"/>
            <a:ext cx="5339964" cy="697563"/>
          </a:xfrm>
          <a:custGeom>
            <a:avLst/>
            <a:gdLst/>
            <a:ahLst/>
            <a:cxnLst/>
            <a:rect r="r" b="b" t="t" l="l"/>
            <a:pathLst>
              <a:path h="697563" w="5339964">
                <a:moveTo>
                  <a:pt x="0" y="0"/>
                </a:moveTo>
                <a:lnTo>
                  <a:pt x="5339964" y="0"/>
                </a:lnTo>
                <a:lnTo>
                  <a:pt x="5339964" y="697563"/>
                </a:lnTo>
                <a:lnTo>
                  <a:pt x="0" y="697563"/>
                </a:lnTo>
                <a:lnTo>
                  <a:pt x="0" y="0"/>
                </a:lnTo>
                <a:close/>
              </a:path>
            </a:pathLst>
          </a:custGeom>
          <a:blipFill>
            <a:blip r:embed="rId5"/>
            <a:stretch>
              <a:fillRect l="0" t="0" r="0" b="0"/>
            </a:stretch>
          </a:blipFill>
        </p:spPr>
      </p:sp>
      <p:sp>
        <p:nvSpPr>
          <p:cNvPr name="Freeform 6" id="6"/>
          <p:cNvSpPr/>
          <p:nvPr/>
        </p:nvSpPr>
        <p:spPr>
          <a:xfrm flipH="false" flipV="false" rot="0">
            <a:off x="217955" y="4050080"/>
            <a:ext cx="4418649" cy="670894"/>
          </a:xfrm>
          <a:custGeom>
            <a:avLst/>
            <a:gdLst/>
            <a:ahLst/>
            <a:cxnLst/>
            <a:rect r="r" b="b" t="t" l="l"/>
            <a:pathLst>
              <a:path h="670894" w="4418649">
                <a:moveTo>
                  <a:pt x="0" y="0"/>
                </a:moveTo>
                <a:lnTo>
                  <a:pt x="4418649" y="0"/>
                </a:lnTo>
                <a:lnTo>
                  <a:pt x="4418649" y="670895"/>
                </a:lnTo>
                <a:lnTo>
                  <a:pt x="0" y="670895"/>
                </a:lnTo>
                <a:lnTo>
                  <a:pt x="0" y="0"/>
                </a:lnTo>
                <a:close/>
              </a:path>
            </a:pathLst>
          </a:custGeom>
          <a:blipFill>
            <a:blip r:embed="rId6"/>
            <a:stretch>
              <a:fillRect l="0" t="0" r="0" b="0"/>
            </a:stretch>
          </a:blipFill>
        </p:spPr>
      </p:sp>
      <p:sp>
        <p:nvSpPr>
          <p:cNvPr name="Freeform 7" id="7"/>
          <p:cNvSpPr/>
          <p:nvPr/>
        </p:nvSpPr>
        <p:spPr>
          <a:xfrm flipH="false" flipV="false" rot="0">
            <a:off x="217955" y="5378200"/>
            <a:ext cx="2610641" cy="557829"/>
          </a:xfrm>
          <a:custGeom>
            <a:avLst/>
            <a:gdLst/>
            <a:ahLst/>
            <a:cxnLst/>
            <a:rect r="r" b="b" t="t" l="l"/>
            <a:pathLst>
              <a:path h="557829" w="2610641">
                <a:moveTo>
                  <a:pt x="0" y="0"/>
                </a:moveTo>
                <a:lnTo>
                  <a:pt x="2610641" y="0"/>
                </a:lnTo>
                <a:lnTo>
                  <a:pt x="2610641" y="557829"/>
                </a:lnTo>
                <a:lnTo>
                  <a:pt x="0" y="557829"/>
                </a:lnTo>
                <a:lnTo>
                  <a:pt x="0" y="0"/>
                </a:lnTo>
                <a:close/>
              </a:path>
            </a:pathLst>
          </a:custGeom>
          <a:blipFill>
            <a:blip r:embed="rId7"/>
            <a:stretch>
              <a:fillRect l="0" t="0" r="0" b="0"/>
            </a:stretch>
          </a:blipFill>
        </p:spPr>
      </p:sp>
      <p:sp>
        <p:nvSpPr>
          <p:cNvPr name="Freeform 8" id="8"/>
          <p:cNvSpPr/>
          <p:nvPr/>
        </p:nvSpPr>
        <p:spPr>
          <a:xfrm flipH="false" flipV="false" rot="0">
            <a:off x="299545" y="6860128"/>
            <a:ext cx="2962756" cy="579670"/>
          </a:xfrm>
          <a:custGeom>
            <a:avLst/>
            <a:gdLst/>
            <a:ahLst/>
            <a:cxnLst/>
            <a:rect r="r" b="b" t="t" l="l"/>
            <a:pathLst>
              <a:path h="579670" w="2962756">
                <a:moveTo>
                  <a:pt x="0" y="0"/>
                </a:moveTo>
                <a:lnTo>
                  <a:pt x="2962756" y="0"/>
                </a:lnTo>
                <a:lnTo>
                  <a:pt x="2962756" y="579670"/>
                </a:lnTo>
                <a:lnTo>
                  <a:pt x="0" y="579670"/>
                </a:lnTo>
                <a:lnTo>
                  <a:pt x="0" y="0"/>
                </a:lnTo>
                <a:close/>
              </a:path>
            </a:pathLst>
          </a:custGeom>
          <a:blipFill>
            <a:blip r:embed="rId8"/>
            <a:stretch>
              <a:fillRect l="0" t="0" r="0" b="0"/>
            </a:stretch>
          </a:blipFill>
        </p:spPr>
      </p:sp>
      <p:sp>
        <p:nvSpPr>
          <p:cNvPr name="TextBox 9" id="9"/>
          <p:cNvSpPr txBox="true"/>
          <p:nvPr/>
        </p:nvSpPr>
        <p:spPr>
          <a:xfrm rot="0">
            <a:off x="-2352476"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MAIN.C</a:t>
            </a:r>
          </a:p>
        </p:txBody>
      </p:sp>
      <p:sp>
        <p:nvSpPr>
          <p:cNvPr name="TextBox 10" id="10"/>
          <p:cNvSpPr txBox="true"/>
          <p:nvPr/>
        </p:nvSpPr>
        <p:spPr>
          <a:xfrm rot="0">
            <a:off x="4838224" y="4369863"/>
            <a:ext cx="8611553" cy="785261"/>
          </a:xfrm>
          <a:prstGeom prst="rect">
            <a:avLst/>
          </a:prstGeom>
        </p:spPr>
        <p:txBody>
          <a:bodyPr anchor="t" rtlCol="false" tIns="0" lIns="0" bIns="0" rIns="0">
            <a:spAutoFit/>
          </a:bodyPr>
          <a:lstStyle/>
          <a:p>
            <a:pPr algn="ctr">
              <a:lnSpc>
                <a:spcPts val="6592"/>
              </a:lnSpc>
              <a:spcBef>
                <a:spcPct val="0"/>
              </a:spcBef>
            </a:pPr>
            <a:r>
              <a:rPr lang="en-US" b="true" sz="4709">
                <a:solidFill>
                  <a:srgbClr val="000000"/>
                </a:solidFill>
                <a:latin typeface="JetBrains Mono Bold"/>
                <a:ea typeface="JetBrains Mono Bold"/>
                <a:cs typeface="JetBrains Mono Bold"/>
                <a:sym typeface="JetBrains Mono Bold"/>
              </a:rPr>
              <a:t>TALK ABOUT PREPROCESSORS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650557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63220">
            <a:off x="-1652039" y="-5641075"/>
            <a:ext cx="9386749" cy="11282150"/>
          </a:xfrm>
          <a:custGeom>
            <a:avLst/>
            <a:gdLst/>
            <a:ahLst/>
            <a:cxnLst/>
            <a:rect r="r" b="b" t="t" l="l"/>
            <a:pathLst>
              <a:path h="11282150" w="9386749">
                <a:moveTo>
                  <a:pt x="0" y="0"/>
                </a:moveTo>
                <a:lnTo>
                  <a:pt x="9386748" y="0"/>
                </a:lnTo>
                <a:lnTo>
                  <a:pt x="9386748" y="11282150"/>
                </a:lnTo>
                <a:lnTo>
                  <a:pt x="0" y="11282150"/>
                </a:lnTo>
                <a:lnTo>
                  <a:pt x="0" y="0"/>
                </a:lnTo>
                <a:close/>
              </a:path>
            </a:pathLst>
          </a:custGeom>
          <a:blipFill>
            <a:blip r:embed="rId4"/>
            <a:stretch>
              <a:fillRect l="0" t="0" r="0" b="0"/>
            </a:stretch>
          </a:blipFill>
        </p:spPr>
      </p:sp>
      <p:sp>
        <p:nvSpPr>
          <p:cNvPr name="Freeform 5" id="5"/>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5"/>
            <a:stretch>
              <a:fillRect l="0" t="0" r="0" b="0"/>
            </a:stretch>
          </a:blipFill>
        </p:spPr>
      </p:sp>
      <p:sp>
        <p:nvSpPr>
          <p:cNvPr name="Freeform 6" id="6"/>
          <p:cNvSpPr/>
          <p:nvPr/>
        </p:nvSpPr>
        <p:spPr>
          <a:xfrm flipH="false" flipV="false" rot="0">
            <a:off x="13111880" y="7267575"/>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6"/>
            <a:stretch>
              <a:fillRect l="0" t="0" r="0" b="0"/>
            </a:stretch>
          </a:blipFill>
        </p:spPr>
      </p:sp>
      <p:sp>
        <p:nvSpPr>
          <p:cNvPr name="Freeform 7" id="7"/>
          <p:cNvSpPr/>
          <p:nvPr/>
        </p:nvSpPr>
        <p:spPr>
          <a:xfrm flipH="true" flipV="true" rot="-4928755">
            <a:off x="-2246452" y="-3086100"/>
            <a:ext cx="8207654" cy="8229600"/>
          </a:xfrm>
          <a:custGeom>
            <a:avLst/>
            <a:gdLst/>
            <a:ahLst/>
            <a:cxnLst/>
            <a:rect r="r" b="b" t="t" l="l"/>
            <a:pathLst>
              <a:path h="8229600" w="8207654">
                <a:moveTo>
                  <a:pt x="8207654" y="8229600"/>
                </a:moveTo>
                <a:lnTo>
                  <a:pt x="0" y="8229600"/>
                </a:lnTo>
                <a:lnTo>
                  <a:pt x="0" y="0"/>
                </a:lnTo>
                <a:lnTo>
                  <a:pt x="8207654" y="0"/>
                </a:lnTo>
                <a:lnTo>
                  <a:pt x="8207654" y="8229600"/>
                </a:lnTo>
                <a:close/>
              </a:path>
            </a:pathLst>
          </a:custGeom>
          <a:blipFill>
            <a:blip r:embed="rId7"/>
            <a:stretch>
              <a:fillRect l="0" t="0" r="0" b="0"/>
            </a:stretch>
          </a:blipFill>
        </p:spPr>
      </p:sp>
      <p:sp>
        <p:nvSpPr>
          <p:cNvPr name="Freeform 8" id="8"/>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8"/>
            <a:stretch>
              <a:fillRect l="0" t="0" r="0" b="0"/>
            </a:stretch>
          </a:blipFill>
        </p:spPr>
      </p:sp>
      <p:sp>
        <p:nvSpPr>
          <p:cNvPr name="Freeform 9" id="9"/>
          <p:cNvSpPr/>
          <p:nvPr/>
        </p:nvSpPr>
        <p:spPr>
          <a:xfrm flipH="true" flipV="false" rot="-1750670">
            <a:off x="-4548185" y="6799320"/>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9"/>
            <a:stretch>
              <a:fillRect l="0" t="0" r="0" b="0"/>
            </a:stretch>
          </a:blipFill>
        </p:spPr>
      </p:sp>
      <p:sp>
        <p:nvSpPr>
          <p:cNvPr name="Freeform 10" id="10"/>
          <p:cNvSpPr/>
          <p:nvPr/>
        </p:nvSpPr>
        <p:spPr>
          <a:xfrm flipH="false" flipV="false" rot="-1521870">
            <a:off x="-10611713" y="538860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TextBox 11" id="11"/>
          <p:cNvSpPr txBox="true"/>
          <p:nvPr/>
        </p:nvSpPr>
        <p:spPr>
          <a:xfrm rot="0">
            <a:off x="5209588" y="3025421"/>
            <a:ext cx="7868824"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CONCLUSION</a:t>
            </a:r>
          </a:p>
        </p:txBody>
      </p:sp>
      <p:sp>
        <p:nvSpPr>
          <p:cNvPr name="TextBox 12" id="12"/>
          <p:cNvSpPr txBox="true"/>
          <p:nvPr/>
        </p:nvSpPr>
        <p:spPr>
          <a:xfrm rot="0">
            <a:off x="4022581" y="4430970"/>
            <a:ext cx="10242839" cy="3154459"/>
          </a:xfrm>
          <a:prstGeom prst="rect">
            <a:avLst/>
          </a:prstGeom>
        </p:spPr>
        <p:txBody>
          <a:bodyPr anchor="t" rtlCol="false" tIns="0" lIns="0" bIns="0" rIns="0">
            <a:spAutoFit/>
          </a:bodyPr>
          <a:lstStyle/>
          <a:p>
            <a:pPr algn="ctr">
              <a:lnSpc>
                <a:spcPts val="4169"/>
              </a:lnSpc>
            </a:pPr>
            <a:r>
              <a:rPr lang="en-US" sz="3860">
                <a:solidFill>
                  <a:srgbClr val="FF7723"/>
                </a:solidFill>
                <a:latin typeface="Nunito Sans"/>
                <a:ea typeface="Nunito Sans"/>
                <a:cs typeface="Nunito Sans"/>
                <a:sym typeface="Nunito Sans"/>
              </a:rPr>
              <a:t>Lorem ipsum dolor sit amet, consectetur adipiscing elit, sed do eiusmod tempor incididunt ut labore et dolore magna aliqua. Ut enim ad minim veniam, quis nostrud exercitation ullamco laboris nisi ut aliquip ex ea commodo consequat.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576334" y="662538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4"/>
            <a:stretch>
              <a:fillRect l="0" t="0" r="0" b="0"/>
            </a:stretch>
          </a:blipFill>
        </p:spPr>
      </p:sp>
      <p:sp>
        <p:nvSpPr>
          <p:cNvPr name="Freeform 5" id="5"/>
          <p:cNvSpPr/>
          <p:nvPr/>
        </p:nvSpPr>
        <p:spPr>
          <a:xfrm flipH="false" flipV="false" rot="0">
            <a:off x="13111880" y="7267575"/>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5"/>
            <a:stretch>
              <a:fillRect l="0" t="0" r="0" b="0"/>
            </a:stretch>
          </a:blipFill>
        </p:spPr>
      </p:sp>
      <p:sp>
        <p:nvSpPr>
          <p:cNvPr name="Freeform 6" id="6"/>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6"/>
            <a:stretch>
              <a:fillRect l="0" t="0" r="0" b="0"/>
            </a:stretch>
          </a:blipFill>
        </p:spPr>
      </p:sp>
      <p:sp>
        <p:nvSpPr>
          <p:cNvPr name="Freeform 7" id="7"/>
          <p:cNvSpPr/>
          <p:nvPr/>
        </p:nvSpPr>
        <p:spPr>
          <a:xfrm flipH="true" flipV="false" rot="-1750670">
            <a:off x="-4548185" y="6799320"/>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7"/>
            <a:stretch>
              <a:fillRect l="0" t="0" r="0" b="0"/>
            </a:stretch>
          </a:blipFill>
        </p:spPr>
      </p:sp>
      <p:sp>
        <p:nvSpPr>
          <p:cNvPr name="TextBox 8" id="8"/>
          <p:cNvSpPr txBox="true"/>
          <p:nvPr/>
        </p:nvSpPr>
        <p:spPr>
          <a:xfrm rot="0">
            <a:off x="438805" y="918013"/>
            <a:ext cx="7868824" cy="1078248"/>
          </a:xfrm>
          <a:prstGeom prst="rect">
            <a:avLst/>
          </a:prstGeom>
        </p:spPr>
        <p:txBody>
          <a:bodyPr anchor="t" rtlCol="false" tIns="0" lIns="0" bIns="0" rIns="0">
            <a:spAutoFit/>
          </a:bodyPr>
          <a:lstStyle/>
          <a:p>
            <a:pPr algn="l">
              <a:lnSpc>
                <a:spcPts val="7735"/>
              </a:lnSpc>
            </a:pPr>
            <a:r>
              <a:rPr lang="en-US" sz="9208" b="true">
                <a:solidFill>
                  <a:srgbClr val="FF7723"/>
                </a:solidFill>
                <a:latin typeface="JetBrains Mono Bold"/>
                <a:ea typeface="JetBrains Mono Bold"/>
                <a:cs typeface="JetBrains Mono Bold"/>
                <a:sym typeface="JetBrains Mono Bold"/>
              </a:rPr>
              <a:t>CONTENT</a:t>
            </a:r>
          </a:p>
        </p:txBody>
      </p:sp>
      <p:sp>
        <p:nvSpPr>
          <p:cNvPr name="TextBox 9" id="9"/>
          <p:cNvSpPr txBox="true"/>
          <p:nvPr/>
        </p:nvSpPr>
        <p:spPr>
          <a:xfrm rot="0">
            <a:off x="438805" y="2394903"/>
            <a:ext cx="11235076" cy="6303409"/>
          </a:xfrm>
          <a:prstGeom prst="rect">
            <a:avLst/>
          </a:prstGeom>
        </p:spPr>
        <p:txBody>
          <a:bodyPr anchor="t" rtlCol="false" tIns="0" lIns="0" bIns="0" rIns="0">
            <a:spAutoFit/>
          </a:bodyPr>
          <a:lstStyle/>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Introduction</a:t>
            </a:r>
          </a:p>
          <a:p>
            <a:pPr algn="l">
              <a:lnSpc>
                <a:spcPts val="4573"/>
              </a:lnSpc>
            </a:pPr>
          </a:p>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Key features</a:t>
            </a:r>
          </a:p>
          <a:p>
            <a:pPr algn="l">
              <a:lnSpc>
                <a:spcPts val="4573"/>
              </a:lnSpc>
            </a:pPr>
          </a:p>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Software Architecture</a:t>
            </a:r>
          </a:p>
          <a:p>
            <a:pPr algn="l">
              <a:lnSpc>
                <a:spcPts val="4573"/>
              </a:lnSpc>
            </a:pPr>
          </a:p>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Software Implementation</a:t>
            </a:r>
          </a:p>
          <a:p>
            <a:pPr algn="l">
              <a:lnSpc>
                <a:spcPts val="4573"/>
              </a:lnSpc>
            </a:pPr>
          </a:p>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Test cases used VS Test cases covered</a:t>
            </a:r>
          </a:p>
          <a:p>
            <a:pPr algn="l">
              <a:lnSpc>
                <a:spcPts val="4573"/>
              </a:lnSpc>
            </a:pPr>
          </a:p>
          <a:p>
            <a:pPr algn="l" marL="914225" indent="-457113" lvl="1">
              <a:lnSpc>
                <a:spcPts val="4573"/>
              </a:lnSpc>
              <a:buFont typeface="Arial"/>
              <a:buChar char="•"/>
            </a:pPr>
            <a:r>
              <a:rPr lang="en-US" sz="4234">
                <a:solidFill>
                  <a:srgbClr val="FF7723"/>
                </a:solidFill>
                <a:latin typeface="Nunito Sans"/>
                <a:ea typeface="Nunito Sans"/>
                <a:cs typeface="Nunito Sans"/>
                <a:sym typeface="Nunito Sans"/>
              </a:rPr>
              <a:t>Cost-effective BOM</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650557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63220">
            <a:off x="-1652039" y="-5641075"/>
            <a:ext cx="9386749" cy="11282150"/>
          </a:xfrm>
          <a:custGeom>
            <a:avLst/>
            <a:gdLst/>
            <a:ahLst/>
            <a:cxnLst/>
            <a:rect r="r" b="b" t="t" l="l"/>
            <a:pathLst>
              <a:path h="11282150" w="9386749">
                <a:moveTo>
                  <a:pt x="0" y="0"/>
                </a:moveTo>
                <a:lnTo>
                  <a:pt x="9386748" y="0"/>
                </a:lnTo>
                <a:lnTo>
                  <a:pt x="9386748" y="11282150"/>
                </a:lnTo>
                <a:lnTo>
                  <a:pt x="0" y="11282150"/>
                </a:lnTo>
                <a:lnTo>
                  <a:pt x="0" y="0"/>
                </a:lnTo>
                <a:close/>
              </a:path>
            </a:pathLst>
          </a:custGeom>
          <a:blipFill>
            <a:blip r:embed="rId4"/>
            <a:stretch>
              <a:fillRect l="0" t="0" r="0" b="0"/>
            </a:stretch>
          </a:blipFill>
        </p:spPr>
      </p:sp>
      <p:sp>
        <p:nvSpPr>
          <p:cNvPr name="Freeform 5" id="5"/>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5"/>
            <a:stretch>
              <a:fillRect l="0" t="0" r="0" b="0"/>
            </a:stretch>
          </a:blipFill>
        </p:spPr>
      </p:sp>
      <p:sp>
        <p:nvSpPr>
          <p:cNvPr name="Freeform 6" id="6"/>
          <p:cNvSpPr/>
          <p:nvPr/>
        </p:nvSpPr>
        <p:spPr>
          <a:xfrm flipH="false" flipV="false" rot="0">
            <a:off x="13111880" y="7267575"/>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6"/>
            <a:stretch>
              <a:fillRect l="0" t="0" r="0" b="0"/>
            </a:stretch>
          </a:blipFill>
        </p:spPr>
      </p:sp>
      <p:sp>
        <p:nvSpPr>
          <p:cNvPr name="Freeform 7" id="7"/>
          <p:cNvSpPr/>
          <p:nvPr/>
        </p:nvSpPr>
        <p:spPr>
          <a:xfrm flipH="true" flipV="true" rot="-4928755">
            <a:off x="-2246452" y="-3086100"/>
            <a:ext cx="8207654" cy="8229600"/>
          </a:xfrm>
          <a:custGeom>
            <a:avLst/>
            <a:gdLst/>
            <a:ahLst/>
            <a:cxnLst/>
            <a:rect r="r" b="b" t="t" l="l"/>
            <a:pathLst>
              <a:path h="8229600" w="8207654">
                <a:moveTo>
                  <a:pt x="8207654" y="8229600"/>
                </a:moveTo>
                <a:lnTo>
                  <a:pt x="0" y="8229600"/>
                </a:lnTo>
                <a:lnTo>
                  <a:pt x="0" y="0"/>
                </a:lnTo>
                <a:lnTo>
                  <a:pt x="8207654" y="0"/>
                </a:lnTo>
                <a:lnTo>
                  <a:pt x="8207654" y="8229600"/>
                </a:lnTo>
                <a:close/>
              </a:path>
            </a:pathLst>
          </a:custGeom>
          <a:blipFill>
            <a:blip r:embed="rId7"/>
            <a:stretch>
              <a:fillRect l="0" t="0" r="0" b="0"/>
            </a:stretch>
          </a:blipFill>
        </p:spPr>
      </p:sp>
      <p:sp>
        <p:nvSpPr>
          <p:cNvPr name="Freeform 8" id="8"/>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8"/>
            <a:stretch>
              <a:fillRect l="0" t="0" r="0" b="0"/>
            </a:stretch>
          </a:blipFill>
        </p:spPr>
      </p:sp>
      <p:sp>
        <p:nvSpPr>
          <p:cNvPr name="Freeform 9" id="9"/>
          <p:cNvSpPr/>
          <p:nvPr/>
        </p:nvSpPr>
        <p:spPr>
          <a:xfrm flipH="true" flipV="false" rot="-1750670">
            <a:off x="-4548185" y="6799320"/>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9"/>
            <a:stretch>
              <a:fillRect l="0" t="0" r="0" b="0"/>
            </a:stretch>
          </a:blipFill>
        </p:spPr>
      </p:sp>
      <p:sp>
        <p:nvSpPr>
          <p:cNvPr name="Freeform 10" id="10"/>
          <p:cNvSpPr/>
          <p:nvPr/>
        </p:nvSpPr>
        <p:spPr>
          <a:xfrm flipH="false" flipV="false" rot="-1521870">
            <a:off x="-10611713" y="538860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TextBox 11" id="11"/>
          <p:cNvSpPr txBox="true"/>
          <p:nvPr/>
        </p:nvSpPr>
        <p:spPr>
          <a:xfrm rot="0">
            <a:off x="2972007" y="3557208"/>
            <a:ext cx="12343985" cy="3747803"/>
          </a:xfrm>
          <a:prstGeom prst="rect">
            <a:avLst/>
          </a:prstGeom>
        </p:spPr>
        <p:txBody>
          <a:bodyPr anchor="t" rtlCol="false" tIns="0" lIns="0" bIns="0" rIns="0">
            <a:spAutoFit/>
          </a:bodyPr>
          <a:lstStyle/>
          <a:p>
            <a:pPr algn="ctr">
              <a:lnSpc>
                <a:spcPts val="14082"/>
              </a:lnSpc>
            </a:pPr>
            <a:r>
              <a:rPr lang="en-US" b="true" sz="16764">
                <a:solidFill>
                  <a:srgbClr val="FF7723"/>
                </a:solidFill>
                <a:latin typeface="JetBrains Mono Bold"/>
                <a:ea typeface="JetBrains Mono Bold"/>
                <a:cs typeface="JetBrains Mono Bold"/>
                <a:sym typeface="JetBrains Mono Bold"/>
              </a:rPr>
              <a:t>QUESTION</a:t>
            </a:r>
          </a:p>
          <a:p>
            <a:pPr algn="ctr">
              <a:lnSpc>
                <a:spcPts val="14082"/>
              </a:lnSpc>
            </a:pPr>
            <a:r>
              <a:rPr lang="en-US" b="true" sz="16764">
                <a:solidFill>
                  <a:srgbClr val="FF7723"/>
                </a:solidFill>
                <a:latin typeface="JetBrains Mono Bold"/>
                <a:ea typeface="JetBrains Mono Bold"/>
                <a:cs typeface="JetBrains Mono Bold"/>
                <a:sym typeface="JetBrains Mono Bold"/>
              </a:rPr>
              <a:t>TIME</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650557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4663220">
            <a:off x="-1652039" y="-5641075"/>
            <a:ext cx="9386749" cy="11282150"/>
          </a:xfrm>
          <a:custGeom>
            <a:avLst/>
            <a:gdLst/>
            <a:ahLst/>
            <a:cxnLst/>
            <a:rect r="r" b="b" t="t" l="l"/>
            <a:pathLst>
              <a:path h="11282150" w="9386749">
                <a:moveTo>
                  <a:pt x="0" y="0"/>
                </a:moveTo>
                <a:lnTo>
                  <a:pt x="9386748" y="0"/>
                </a:lnTo>
                <a:lnTo>
                  <a:pt x="9386748" y="11282150"/>
                </a:lnTo>
                <a:lnTo>
                  <a:pt x="0" y="11282150"/>
                </a:lnTo>
                <a:lnTo>
                  <a:pt x="0" y="0"/>
                </a:lnTo>
                <a:close/>
              </a:path>
            </a:pathLst>
          </a:custGeom>
          <a:blipFill>
            <a:blip r:embed="rId4"/>
            <a:stretch>
              <a:fillRect l="0" t="0" r="0" b="0"/>
            </a:stretch>
          </a:blipFill>
        </p:spPr>
      </p:sp>
      <p:sp>
        <p:nvSpPr>
          <p:cNvPr name="Freeform 5" id="5"/>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5"/>
            <a:stretch>
              <a:fillRect l="0" t="0" r="0" b="0"/>
            </a:stretch>
          </a:blipFill>
        </p:spPr>
      </p:sp>
      <p:sp>
        <p:nvSpPr>
          <p:cNvPr name="Freeform 6" id="6"/>
          <p:cNvSpPr/>
          <p:nvPr/>
        </p:nvSpPr>
        <p:spPr>
          <a:xfrm flipH="false" flipV="false" rot="0">
            <a:off x="13111880" y="7267575"/>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6"/>
            <a:stretch>
              <a:fillRect l="0" t="0" r="0" b="0"/>
            </a:stretch>
          </a:blipFill>
        </p:spPr>
      </p:sp>
      <p:sp>
        <p:nvSpPr>
          <p:cNvPr name="Freeform 7" id="7"/>
          <p:cNvSpPr/>
          <p:nvPr/>
        </p:nvSpPr>
        <p:spPr>
          <a:xfrm flipH="true" flipV="true" rot="-4928755">
            <a:off x="-2246452" y="-3086100"/>
            <a:ext cx="8207654" cy="8229600"/>
          </a:xfrm>
          <a:custGeom>
            <a:avLst/>
            <a:gdLst/>
            <a:ahLst/>
            <a:cxnLst/>
            <a:rect r="r" b="b" t="t" l="l"/>
            <a:pathLst>
              <a:path h="8229600" w="8207654">
                <a:moveTo>
                  <a:pt x="8207654" y="8229600"/>
                </a:moveTo>
                <a:lnTo>
                  <a:pt x="0" y="8229600"/>
                </a:lnTo>
                <a:lnTo>
                  <a:pt x="0" y="0"/>
                </a:lnTo>
                <a:lnTo>
                  <a:pt x="8207654" y="0"/>
                </a:lnTo>
                <a:lnTo>
                  <a:pt x="8207654" y="8229600"/>
                </a:lnTo>
                <a:close/>
              </a:path>
            </a:pathLst>
          </a:custGeom>
          <a:blipFill>
            <a:blip r:embed="rId7"/>
            <a:stretch>
              <a:fillRect l="0" t="0" r="0" b="0"/>
            </a:stretch>
          </a:blipFill>
        </p:spPr>
      </p:sp>
      <p:sp>
        <p:nvSpPr>
          <p:cNvPr name="Freeform 8" id="8"/>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8"/>
            <a:stretch>
              <a:fillRect l="0" t="0" r="0" b="0"/>
            </a:stretch>
          </a:blipFill>
        </p:spPr>
      </p:sp>
      <p:sp>
        <p:nvSpPr>
          <p:cNvPr name="Freeform 9" id="9"/>
          <p:cNvSpPr/>
          <p:nvPr/>
        </p:nvSpPr>
        <p:spPr>
          <a:xfrm flipH="true" flipV="false" rot="-1750670">
            <a:off x="-4548185" y="6799320"/>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9"/>
            <a:stretch>
              <a:fillRect l="0" t="0" r="0" b="0"/>
            </a:stretch>
          </a:blipFill>
        </p:spPr>
      </p:sp>
      <p:sp>
        <p:nvSpPr>
          <p:cNvPr name="Freeform 10" id="10"/>
          <p:cNvSpPr/>
          <p:nvPr/>
        </p:nvSpPr>
        <p:spPr>
          <a:xfrm flipH="false" flipV="false" rot="-1521870">
            <a:off x="-10611713" y="538860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TextBox 11" id="11"/>
          <p:cNvSpPr txBox="true"/>
          <p:nvPr/>
        </p:nvSpPr>
        <p:spPr>
          <a:xfrm rot="0">
            <a:off x="3888789" y="3557208"/>
            <a:ext cx="10510423" cy="3747803"/>
          </a:xfrm>
          <a:prstGeom prst="rect">
            <a:avLst/>
          </a:prstGeom>
        </p:spPr>
        <p:txBody>
          <a:bodyPr anchor="t" rtlCol="false" tIns="0" lIns="0" bIns="0" rIns="0">
            <a:spAutoFit/>
          </a:bodyPr>
          <a:lstStyle/>
          <a:p>
            <a:pPr algn="ctr">
              <a:lnSpc>
                <a:spcPts val="14082"/>
              </a:lnSpc>
            </a:pPr>
            <a:r>
              <a:rPr lang="en-US" b="true" sz="16764">
                <a:solidFill>
                  <a:srgbClr val="FF7723"/>
                </a:solidFill>
                <a:latin typeface="JetBrains Mono Bold"/>
                <a:ea typeface="JetBrains Mono Bold"/>
                <a:cs typeface="JetBrains Mono Bold"/>
                <a:sym typeface="JetBrains Mono Bold"/>
              </a:rPr>
              <a:t>THANK</a:t>
            </a:r>
          </a:p>
          <a:p>
            <a:pPr algn="ctr">
              <a:lnSpc>
                <a:spcPts val="14082"/>
              </a:lnSpc>
            </a:pPr>
            <a:r>
              <a:rPr lang="en-US" b="true" sz="16764">
                <a:solidFill>
                  <a:srgbClr val="FF7723"/>
                </a:solidFill>
                <a:latin typeface="JetBrains Mono Bold"/>
                <a:ea typeface="JetBrains Mono Bold"/>
                <a:cs typeface="JetBrains Mono Bold"/>
                <a:sym typeface="JetBrains Mono Bold"/>
              </a:rPr>
              <a:t>YOU</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1750670">
            <a:off x="-4294466" y="6973255"/>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3"/>
            <a:stretch>
              <a:fillRect l="0" t="0" r="0" b="0"/>
            </a:stretch>
          </a:blipFill>
        </p:spPr>
      </p:sp>
      <p:sp>
        <p:nvSpPr>
          <p:cNvPr name="Freeform 4" id="4"/>
          <p:cNvSpPr/>
          <p:nvPr/>
        </p:nvSpPr>
        <p:spPr>
          <a:xfrm flipH="false" flipV="false" rot="-2352325">
            <a:off x="-2300909" y="-228420"/>
            <a:ext cx="7773637" cy="3047266"/>
          </a:xfrm>
          <a:custGeom>
            <a:avLst/>
            <a:gdLst/>
            <a:ahLst/>
            <a:cxnLst/>
            <a:rect r="r" b="b" t="t" l="l"/>
            <a:pathLst>
              <a:path h="3047266" w="7773637">
                <a:moveTo>
                  <a:pt x="0" y="0"/>
                </a:moveTo>
                <a:lnTo>
                  <a:pt x="7773637" y="0"/>
                </a:lnTo>
                <a:lnTo>
                  <a:pt x="7773637" y="3047265"/>
                </a:lnTo>
                <a:lnTo>
                  <a:pt x="0" y="3047265"/>
                </a:lnTo>
                <a:lnTo>
                  <a:pt x="0" y="0"/>
                </a:lnTo>
                <a:close/>
              </a:path>
            </a:pathLst>
          </a:custGeom>
          <a:blipFill>
            <a:blip r:embed="rId4"/>
            <a:stretch>
              <a:fillRect l="0" t="0" r="0" b="0"/>
            </a:stretch>
          </a:blipFill>
        </p:spPr>
      </p:sp>
      <p:sp>
        <p:nvSpPr>
          <p:cNvPr name="Freeform 5" id="5"/>
          <p:cNvSpPr/>
          <p:nvPr/>
        </p:nvSpPr>
        <p:spPr>
          <a:xfrm flipH="false" flipV="false" rot="0">
            <a:off x="13757044" y="546500"/>
            <a:ext cx="3859291" cy="3248822"/>
          </a:xfrm>
          <a:custGeom>
            <a:avLst/>
            <a:gdLst/>
            <a:ahLst/>
            <a:cxnLst/>
            <a:rect r="r" b="b" t="t" l="l"/>
            <a:pathLst>
              <a:path h="3248822" w="3859291">
                <a:moveTo>
                  <a:pt x="0" y="0"/>
                </a:moveTo>
                <a:lnTo>
                  <a:pt x="3859291" y="0"/>
                </a:lnTo>
                <a:lnTo>
                  <a:pt x="3859291" y="3248821"/>
                </a:lnTo>
                <a:lnTo>
                  <a:pt x="0" y="32488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022581" y="1619062"/>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INTRODUCTION</a:t>
            </a:r>
          </a:p>
        </p:txBody>
      </p:sp>
      <p:sp>
        <p:nvSpPr>
          <p:cNvPr name="TextBox 7" id="7"/>
          <p:cNvSpPr txBox="true"/>
          <p:nvPr/>
        </p:nvSpPr>
        <p:spPr>
          <a:xfrm rot="0">
            <a:off x="4022581" y="4375895"/>
            <a:ext cx="10242839" cy="1582834"/>
          </a:xfrm>
          <a:prstGeom prst="rect">
            <a:avLst/>
          </a:prstGeom>
        </p:spPr>
        <p:txBody>
          <a:bodyPr anchor="t" rtlCol="false" tIns="0" lIns="0" bIns="0" rIns="0">
            <a:spAutoFit/>
          </a:bodyPr>
          <a:lstStyle/>
          <a:p>
            <a:pPr algn="ctr" marL="833485" indent="-416742" lvl="1">
              <a:lnSpc>
                <a:spcPts val="4169"/>
              </a:lnSpc>
              <a:buFont typeface="Arial"/>
              <a:buChar char="•"/>
            </a:pPr>
            <a:r>
              <a:rPr lang="en-US" sz="3860">
                <a:solidFill>
                  <a:srgbClr val="FF7723"/>
                </a:solidFill>
                <a:latin typeface="Nunito Sans"/>
                <a:ea typeface="Nunito Sans"/>
                <a:cs typeface="Nunito Sans"/>
                <a:sym typeface="Nunito Sans"/>
              </a:rPr>
              <a:t>Imagine a home that responds to your needs, anticipates your desires, and adapts to your lifestyle.</a:t>
            </a:r>
          </a:p>
        </p:txBody>
      </p:sp>
      <p:sp>
        <p:nvSpPr>
          <p:cNvPr name="TextBox 8" id="8"/>
          <p:cNvSpPr txBox="true"/>
          <p:nvPr/>
        </p:nvSpPr>
        <p:spPr>
          <a:xfrm rot="0">
            <a:off x="0" y="6775800"/>
            <a:ext cx="17903536" cy="2035556"/>
          </a:xfrm>
          <a:prstGeom prst="rect">
            <a:avLst/>
          </a:prstGeom>
        </p:spPr>
        <p:txBody>
          <a:bodyPr anchor="t" rtlCol="false" tIns="0" lIns="0" bIns="0" rIns="0">
            <a:spAutoFit/>
          </a:bodyPr>
          <a:lstStyle/>
          <a:p>
            <a:pPr algn="ctr" marL="833375" indent="-416687" lvl="1">
              <a:lnSpc>
                <a:spcPts val="5404"/>
              </a:lnSpc>
              <a:spcBef>
                <a:spcPct val="0"/>
              </a:spcBef>
              <a:buFont typeface="Arial"/>
              <a:buChar char="•"/>
            </a:pPr>
            <a:r>
              <a:rPr lang="en-US" sz="3860">
                <a:solidFill>
                  <a:srgbClr val="FF7723"/>
                </a:solidFill>
                <a:latin typeface="Nunito Sans"/>
                <a:ea typeface="Nunito Sans"/>
                <a:cs typeface="Nunito Sans"/>
                <a:sym typeface="Nunito Sans"/>
              </a:rPr>
              <a:t>Our project aims to bring this vision to life. By integrating microcontrollers, sensors, and actuators, we'll create a home that’s both intelligent and personalized.</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8569684" y="538860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12884330" y="6799320"/>
            <a:ext cx="9018740" cy="8229600"/>
          </a:xfrm>
          <a:custGeom>
            <a:avLst/>
            <a:gdLst/>
            <a:ahLst/>
            <a:cxnLst/>
            <a:rect r="r" b="b" t="t" l="l"/>
            <a:pathLst>
              <a:path h="8229600" w="9018740">
                <a:moveTo>
                  <a:pt x="0" y="0"/>
                </a:moveTo>
                <a:lnTo>
                  <a:pt x="9018740" y="0"/>
                </a:lnTo>
                <a:lnTo>
                  <a:pt x="9018740" y="8229600"/>
                </a:lnTo>
                <a:lnTo>
                  <a:pt x="0" y="8229600"/>
                </a:lnTo>
                <a:lnTo>
                  <a:pt x="0" y="0"/>
                </a:lnTo>
                <a:close/>
              </a:path>
            </a:pathLst>
          </a:custGeom>
          <a:blipFill>
            <a:blip r:embed="rId4"/>
            <a:stretch>
              <a:fillRect l="0" t="0" r="0" b="0"/>
            </a:stretch>
          </a:blipFill>
        </p:spPr>
      </p:sp>
      <p:sp>
        <p:nvSpPr>
          <p:cNvPr name="Freeform 5" id="5"/>
          <p:cNvSpPr/>
          <p:nvPr/>
        </p:nvSpPr>
        <p:spPr>
          <a:xfrm flipH="true" flipV="false" rot="-1750670">
            <a:off x="-3477080" y="5728215"/>
            <a:ext cx="15179040" cy="8229600"/>
          </a:xfrm>
          <a:custGeom>
            <a:avLst/>
            <a:gdLst/>
            <a:ahLst/>
            <a:cxnLst/>
            <a:rect r="r" b="b" t="t" l="l"/>
            <a:pathLst>
              <a:path h="8229600" w="15179040">
                <a:moveTo>
                  <a:pt x="15179040" y="0"/>
                </a:moveTo>
                <a:lnTo>
                  <a:pt x="0" y="0"/>
                </a:lnTo>
                <a:lnTo>
                  <a:pt x="0" y="8229600"/>
                </a:lnTo>
                <a:lnTo>
                  <a:pt x="15179040" y="8229600"/>
                </a:lnTo>
                <a:lnTo>
                  <a:pt x="15179040" y="0"/>
                </a:lnTo>
                <a:close/>
              </a:path>
            </a:pathLst>
          </a:custGeom>
          <a:blipFill>
            <a:blip r:embed="rId5"/>
            <a:stretch>
              <a:fillRect l="0" t="0" r="0" b="0"/>
            </a:stretch>
          </a:blipFill>
        </p:spPr>
      </p:sp>
      <p:sp>
        <p:nvSpPr>
          <p:cNvPr name="Freeform 6" id="6"/>
          <p:cNvSpPr/>
          <p:nvPr/>
        </p:nvSpPr>
        <p:spPr>
          <a:xfrm flipH="false" flipV="false" rot="-1521870">
            <a:off x="-9542523" y="5056682"/>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TextBox 7" id="7"/>
          <p:cNvSpPr txBox="true"/>
          <p:nvPr/>
        </p:nvSpPr>
        <p:spPr>
          <a:xfrm rot="0">
            <a:off x="3041335" y="3425249"/>
            <a:ext cx="11056699" cy="4561887"/>
          </a:xfrm>
          <a:prstGeom prst="rect">
            <a:avLst/>
          </a:prstGeom>
        </p:spPr>
        <p:txBody>
          <a:bodyPr anchor="t" rtlCol="false" tIns="0" lIns="0" bIns="0" rIns="0">
            <a:spAutoFit/>
          </a:bodyPr>
          <a:lstStyle/>
          <a:p>
            <a:pPr algn="ctr">
              <a:lnSpc>
                <a:spcPts val="4008"/>
              </a:lnSpc>
            </a:pPr>
            <a:r>
              <a:rPr lang="en-US" sz="3711">
                <a:solidFill>
                  <a:srgbClr val="FF7723"/>
                </a:solidFill>
                <a:latin typeface="Nunito Sans"/>
                <a:ea typeface="Nunito Sans"/>
                <a:cs typeface="Nunito Sans"/>
                <a:sym typeface="Nunito Sans"/>
              </a:rPr>
              <a:t>Bluetooth control</a:t>
            </a:r>
          </a:p>
          <a:p>
            <a:pPr algn="ctr">
              <a:lnSpc>
                <a:spcPts val="4008"/>
              </a:lnSpc>
            </a:pPr>
          </a:p>
          <a:p>
            <a:pPr algn="ctr">
              <a:lnSpc>
                <a:spcPts val="4008"/>
              </a:lnSpc>
            </a:pPr>
            <a:r>
              <a:rPr lang="en-US" sz="3711">
                <a:solidFill>
                  <a:srgbClr val="FF7723"/>
                </a:solidFill>
                <a:latin typeface="Nunito Sans"/>
                <a:ea typeface="Nunito Sans"/>
                <a:cs typeface="Nunito Sans"/>
                <a:sym typeface="Nunito Sans"/>
              </a:rPr>
              <a:t>LCD display with different navigation menus using keypad</a:t>
            </a:r>
          </a:p>
          <a:p>
            <a:pPr algn="ctr">
              <a:lnSpc>
                <a:spcPts val="4008"/>
              </a:lnSpc>
            </a:pPr>
          </a:p>
          <a:p>
            <a:pPr algn="ctr">
              <a:lnSpc>
                <a:spcPts val="4008"/>
              </a:lnSpc>
            </a:pPr>
            <a:r>
              <a:rPr lang="en-US" sz="3711">
                <a:solidFill>
                  <a:srgbClr val="FF7723"/>
                </a:solidFill>
                <a:latin typeface="Nunito Sans"/>
                <a:ea typeface="Nunito Sans"/>
                <a:cs typeface="Nunito Sans"/>
                <a:sym typeface="Nunito Sans"/>
              </a:rPr>
              <a:t>Temperature &amp; light intensity sensor</a:t>
            </a:r>
          </a:p>
          <a:p>
            <a:pPr algn="ctr">
              <a:lnSpc>
                <a:spcPts val="4008"/>
              </a:lnSpc>
            </a:pPr>
          </a:p>
          <a:p>
            <a:pPr algn="ctr">
              <a:lnSpc>
                <a:spcPts val="4008"/>
              </a:lnSpc>
            </a:pPr>
            <a:r>
              <a:rPr lang="en-US" sz="3711">
                <a:solidFill>
                  <a:srgbClr val="FF7723"/>
                </a:solidFill>
                <a:latin typeface="Nunito Sans"/>
                <a:ea typeface="Nunito Sans"/>
                <a:cs typeface="Nunito Sans"/>
                <a:sym typeface="Nunito Sans"/>
              </a:rPr>
              <a:t>Fan speed control </a:t>
            </a:r>
          </a:p>
          <a:p>
            <a:pPr algn="ctr">
              <a:lnSpc>
                <a:spcPts val="4008"/>
              </a:lnSpc>
            </a:pPr>
          </a:p>
        </p:txBody>
      </p:sp>
      <p:sp>
        <p:nvSpPr>
          <p:cNvPr name="Freeform 8" id="8"/>
          <p:cNvSpPr/>
          <p:nvPr/>
        </p:nvSpPr>
        <p:spPr>
          <a:xfrm flipH="false" flipV="false" rot="0">
            <a:off x="14866726" y="663109"/>
            <a:ext cx="2392574" cy="4114800"/>
          </a:xfrm>
          <a:custGeom>
            <a:avLst/>
            <a:gdLst/>
            <a:ahLst/>
            <a:cxnLst/>
            <a:rect r="r" b="b" t="t" l="l"/>
            <a:pathLst>
              <a:path h="4114800" w="2392574">
                <a:moveTo>
                  <a:pt x="0" y="0"/>
                </a:moveTo>
                <a:lnTo>
                  <a:pt x="2392574" y="0"/>
                </a:lnTo>
                <a:lnTo>
                  <a:pt x="239257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4364244" y="1642261"/>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KEY FEATURES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4364244" y="323850"/>
            <a:ext cx="9559512" cy="2059323"/>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SOFTWARE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TextBox 3" id="3"/>
          <p:cNvSpPr txBox="true"/>
          <p:nvPr/>
        </p:nvSpPr>
        <p:spPr>
          <a:xfrm rot="0">
            <a:off x="0" y="645580"/>
            <a:ext cx="13032773" cy="1090091"/>
          </a:xfrm>
          <a:prstGeom prst="rect">
            <a:avLst/>
          </a:prstGeom>
        </p:spPr>
        <p:txBody>
          <a:bodyPr anchor="t" rtlCol="false" tIns="0" lIns="0" bIns="0" rIns="0">
            <a:spAutoFit/>
          </a:bodyPr>
          <a:lstStyle/>
          <a:p>
            <a:pPr algn="ctr">
              <a:lnSpc>
                <a:spcPts val="7800"/>
              </a:lnSpc>
            </a:pPr>
            <a:r>
              <a:rPr lang="en-US" b="true" sz="9286">
                <a:solidFill>
                  <a:srgbClr val="FF7723"/>
                </a:solidFill>
                <a:latin typeface="JetBrains Mono Bold"/>
                <a:ea typeface="JetBrains Mono Bold"/>
                <a:cs typeface="JetBrains Mono Bold"/>
                <a:sym typeface="JetBrains Mono Bold"/>
              </a:rPr>
              <a:t>SW IMPLEMENTATION</a:t>
            </a:r>
          </a:p>
        </p:txBody>
      </p:sp>
      <p:sp>
        <p:nvSpPr>
          <p:cNvPr name="TextBox 4" id="4"/>
          <p:cNvSpPr txBox="true"/>
          <p:nvPr/>
        </p:nvSpPr>
        <p:spPr>
          <a:xfrm rot="0">
            <a:off x="457751" y="2489592"/>
            <a:ext cx="10242839" cy="7345459"/>
          </a:xfrm>
          <a:prstGeom prst="rect">
            <a:avLst/>
          </a:prstGeom>
        </p:spPr>
        <p:txBody>
          <a:bodyPr anchor="t" rtlCol="false" tIns="0" lIns="0" bIns="0" rIns="0">
            <a:spAutoFit/>
          </a:bodyPr>
          <a:lstStyle/>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register.c   </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adc.c</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DC_Motor.c</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dio.c</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Eeprom.c</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keypad.c</a:t>
            </a:r>
          </a:p>
          <a:p>
            <a:pPr algn="l">
              <a:lnSpc>
                <a:spcPts val="4169"/>
              </a:lnSpc>
            </a:pPr>
          </a:p>
          <a:p>
            <a:pPr algn="l" marL="833485" indent="-416742" lvl="1">
              <a:lnSpc>
                <a:spcPts val="4169"/>
              </a:lnSpc>
              <a:buFont typeface="Arial"/>
              <a:buChar char="•"/>
            </a:pPr>
            <a:r>
              <a:rPr lang="en-US" sz="3860">
                <a:solidFill>
                  <a:srgbClr val="FF7723"/>
                </a:solidFill>
                <a:latin typeface="Nunito Sans"/>
                <a:ea typeface="Nunito Sans"/>
                <a:cs typeface="Nunito Sans"/>
                <a:sym typeface="Nunito Sans"/>
              </a:rPr>
              <a:t>lcd.c</a:t>
            </a:r>
          </a:p>
          <a:p>
            <a:pPr algn="ctr">
              <a:lnSpc>
                <a:spcPts val="4169"/>
              </a:lnSpc>
            </a:pPr>
          </a:p>
        </p:txBody>
      </p:sp>
      <p:sp>
        <p:nvSpPr>
          <p:cNvPr name="TextBox 5" id="5"/>
          <p:cNvSpPr txBox="true"/>
          <p:nvPr/>
        </p:nvSpPr>
        <p:spPr>
          <a:xfrm rot="0">
            <a:off x="11162503" y="2489592"/>
            <a:ext cx="2478881" cy="4726084"/>
          </a:xfrm>
          <a:prstGeom prst="rect">
            <a:avLst/>
          </a:prstGeom>
        </p:spPr>
        <p:txBody>
          <a:bodyPr anchor="t" rtlCol="false" tIns="0" lIns="0" bIns="0" rIns="0">
            <a:spAutoFit/>
          </a:bodyPr>
          <a:lstStyle/>
          <a:p>
            <a:pPr algn="ctr" marL="833485" indent="-416742" lvl="1">
              <a:lnSpc>
                <a:spcPts val="4169"/>
              </a:lnSpc>
              <a:buFont typeface="Arial"/>
              <a:buChar char="•"/>
            </a:pPr>
            <a:r>
              <a:rPr lang="en-US" sz="3860">
                <a:solidFill>
                  <a:srgbClr val="FF7723"/>
                </a:solidFill>
                <a:latin typeface="Nunito Sans"/>
                <a:ea typeface="Nunito Sans"/>
                <a:cs typeface="Nunito Sans"/>
                <a:sym typeface="Nunito Sans"/>
              </a:rPr>
              <a:t>Menu.c</a:t>
            </a:r>
          </a:p>
          <a:p>
            <a:pPr algn="ctr">
              <a:lnSpc>
                <a:spcPts val="4169"/>
              </a:lnSpc>
            </a:pPr>
          </a:p>
          <a:p>
            <a:pPr algn="ctr" marL="833485" indent="-416742" lvl="1">
              <a:lnSpc>
                <a:spcPts val="4169"/>
              </a:lnSpc>
              <a:buFont typeface="Arial"/>
              <a:buChar char="•"/>
            </a:pPr>
            <a:r>
              <a:rPr lang="en-US" sz="3860">
                <a:solidFill>
                  <a:srgbClr val="FF7723"/>
                </a:solidFill>
                <a:latin typeface="Nunito Sans"/>
                <a:ea typeface="Nunito Sans"/>
                <a:cs typeface="Nunito Sans"/>
                <a:sym typeface="Nunito Sans"/>
              </a:rPr>
              <a:t>Pwm.c</a:t>
            </a:r>
          </a:p>
          <a:p>
            <a:pPr algn="ctr">
              <a:lnSpc>
                <a:spcPts val="4169"/>
              </a:lnSpc>
            </a:pPr>
          </a:p>
          <a:p>
            <a:pPr algn="ctr" marL="833485" indent="-416742" lvl="1">
              <a:lnSpc>
                <a:spcPts val="4169"/>
              </a:lnSpc>
              <a:buFont typeface="Arial"/>
              <a:buChar char="•"/>
            </a:pPr>
            <a:r>
              <a:rPr lang="en-US" sz="3860">
                <a:solidFill>
                  <a:srgbClr val="FF7723"/>
                </a:solidFill>
                <a:latin typeface="Nunito Sans"/>
                <a:ea typeface="Nunito Sans"/>
                <a:cs typeface="Nunito Sans"/>
                <a:sym typeface="Nunito Sans"/>
              </a:rPr>
              <a:t>servo.c</a:t>
            </a:r>
          </a:p>
          <a:p>
            <a:pPr algn="ctr">
              <a:lnSpc>
                <a:spcPts val="4169"/>
              </a:lnSpc>
            </a:pPr>
          </a:p>
          <a:p>
            <a:pPr algn="ctr" marL="833485" indent="-416742" lvl="1">
              <a:lnSpc>
                <a:spcPts val="4169"/>
              </a:lnSpc>
              <a:buFont typeface="Arial"/>
              <a:buChar char="•"/>
            </a:pPr>
            <a:r>
              <a:rPr lang="en-US" sz="3860">
                <a:solidFill>
                  <a:srgbClr val="FF7723"/>
                </a:solidFill>
                <a:latin typeface="Nunito Sans"/>
                <a:ea typeface="Nunito Sans"/>
                <a:cs typeface="Nunito Sans"/>
                <a:sym typeface="Nunito Sans"/>
              </a:rPr>
              <a:t>uart.c</a:t>
            </a:r>
          </a:p>
          <a:p>
            <a:pPr algn="ctr">
              <a:lnSpc>
                <a:spcPts val="4169"/>
              </a:lnSpc>
            </a:pPr>
          </a:p>
          <a:p>
            <a:pPr algn="ctr" marL="833485" indent="-416742" lvl="1">
              <a:lnSpc>
                <a:spcPts val="4169"/>
              </a:lnSpc>
              <a:spcBef>
                <a:spcPct val="0"/>
              </a:spcBef>
              <a:buFont typeface="Arial"/>
              <a:buChar char="•"/>
            </a:pPr>
            <a:r>
              <a:rPr lang="en-US" sz="3860">
                <a:solidFill>
                  <a:srgbClr val="FF7723"/>
                </a:solidFill>
                <a:latin typeface="Nunito Sans"/>
                <a:ea typeface="Nunito Sans"/>
                <a:cs typeface="Nunito Sans"/>
                <a:sym typeface="Nunito Sans"/>
              </a:rPr>
              <a:t>main.c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9144000" y="6505575"/>
            <a:ext cx="12759070" cy="8229600"/>
          </a:xfrm>
          <a:custGeom>
            <a:avLst/>
            <a:gdLst/>
            <a:ahLst/>
            <a:cxnLst/>
            <a:rect r="r" b="b" t="t" l="l"/>
            <a:pathLst>
              <a:path h="8229600" w="12759070">
                <a:moveTo>
                  <a:pt x="0" y="0"/>
                </a:moveTo>
                <a:lnTo>
                  <a:pt x="12759070" y="0"/>
                </a:lnTo>
                <a:lnTo>
                  <a:pt x="12759070" y="8229600"/>
                </a:lnTo>
                <a:lnTo>
                  <a:pt x="0" y="8229600"/>
                </a:lnTo>
                <a:lnTo>
                  <a:pt x="0" y="0"/>
                </a:lnTo>
                <a:close/>
              </a:path>
            </a:pathLst>
          </a:custGeom>
          <a:blipFill>
            <a:blip r:embed="rId3"/>
            <a:stretch>
              <a:fillRect l="0" t="0" r="0" b="0"/>
            </a:stretch>
          </a:blipFill>
        </p:spPr>
      </p:sp>
      <p:sp>
        <p:nvSpPr>
          <p:cNvPr name="Freeform 4" id="4"/>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4"/>
            <a:stretch>
              <a:fillRect l="0" t="0" r="0" b="0"/>
            </a:stretch>
          </a:blipFill>
        </p:spPr>
      </p:sp>
      <p:sp>
        <p:nvSpPr>
          <p:cNvPr name="Freeform 5" id="5"/>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5"/>
            <a:stretch>
              <a:fillRect l="0" t="0" r="0" b="0"/>
            </a:stretch>
          </a:blipFill>
        </p:spPr>
      </p:sp>
      <p:sp>
        <p:nvSpPr>
          <p:cNvPr name="Freeform 6" id="6"/>
          <p:cNvSpPr/>
          <p:nvPr/>
        </p:nvSpPr>
        <p:spPr>
          <a:xfrm flipH="false" flipV="false" rot="0">
            <a:off x="0" y="2755382"/>
            <a:ext cx="14840875" cy="601108"/>
          </a:xfrm>
          <a:custGeom>
            <a:avLst/>
            <a:gdLst/>
            <a:ahLst/>
            <a:cxnLst/>
            <a:rect r="r" b="b" t="t" l="l"/>
            <a:pathLst>
              <a:path h="601108" w="14840875">
                <a:moveTo>
                  <a:pt x="0" y="0"/>
                </a:moveTo>
                <a:lnTo>
                  <a:pt x="14840875" y="0"/>
                </a:lnTo>
                <a:lnTo>
                  <a:pt x="14840875" y="601108"/>
                </a:lnTo>
                <a:lnTo>
                  <a:pt x="0" y="601108"/>
                </a:lnTo>
                <a:lnTo>
                  <a:pt x="0" y="0"/>
                </a:lnTo>
                <a:close/>
              </a:path>
            </a:pathLst>
          </a:custGeom>
          <a:blipFill>
            <a:blip r:embed="rId6"/>
            <a:stretch>
              <a:fillRect l="0" t="0" r="0" b="-8174"/>
            </a:stretch>
          </a:blipFill>
        </p:spPr>
      </p:sp>
      <p:sp>
        <p:nvSpPr>
          <p:cNvPr name="Freeform 7" id="7"/>
          <p:cNvSpPr/>
          <p:nvPr/>
        </p:nvSpPr>
        <p:spPr>
          <a:xfrm flipH="false" flipV="false" rot="0">
            <a:off x="0" y="4508561"/>
            <a:ext cx="14840875" cy="562154"/>
          </a:xfrm>
          <a:custGeom>
            <a:avLst/>
            <a:gdLst/>
            <a:ahLst/>
            <a:cxnLst/>
            <a:rect r="r" b="b" t="t" l="l"/>
            <a:pathLst>
              <a:path h="562154" w="14840875">
                <a:moveTo>
                  <a:pt x="0" y="0"/>
                </a:moveTo>
                <a:lnTo>
                  <a:pt x="14840875" y="0"/>
                </a:lnTo>
                <a:lnTo>
                  <a:pt x="14840875" y="562154"/>
                </a:lnTo>
                <a:lnTo>
                  <a:pt x="0" y="562154"/>
                </a:lnTo>
                <a:lnTo>
                  <a:pt x="0" y="0"/>
                </a:lnTo>
                <a:close/>
              </a:path>
            </a:pathLst>
          </a:custGeom>
          <a:blipFill>
            <a:blip r:embed="rId7"/>
            <a:stretch>
              <a:fillRect l="0" t="0" r="0" b="0"/>
            </a:stretch>
          </a:blipFill>
        </p:spPr>
      </p:sp>
      <p:sp>
        <p:nvSpPr>
          <p:cNvPr name="Freeform 8" id="8"/>
          <p:cNvSpPr/>
          <p:nvPr/>
        </p:nvSpPr>
        <p:spPr>
          <a:xfrm flipH="false" flipV="false" rot="0">
            <a:off x="0" y="6505575"/>
            <a:ext cx="14840875" cy="463777"/>
          </a:xfrm>
          <a:custGeom>
            <a:avLst/>
            <a:gdLst/>
            <a:ahLst/>
            <a:cxnLst/>
            <a:rect r="r" b="b" t="t" l="l"/>
            <a:pathLst>
              <a:path h="463777" w="14840875">
                <a:moveTo>
                  <a:pt x="0" y="0"/>
                </a:moveTo>
                <a:lnTo>
                  <a:pt x="14840875" y="0"/>
                </a:lnTo>
                <a:lnTo>
                  <a:pt x="14840875" y="463777"/>
                </a:lnTo>
                <a:lnTo>
                  <a:pt x="0" y="463777"/>
                </a:lnTo>
                <a:lnTo>
                  <a:pt x="0" y="0"/>
                </a:lnTo>
                <a:close/>
              </a:path>
            </a:pathLst>
          </a:custGeom>
          <a:blipFill>
            <a:blip r:embed="rId8"/>
            <a:stretch>
              <a:fillRect l="0" t="0" r="0" b="0"/>
            </a:stretch>
          </a:blipFill>
        </p:spPr>
      </p:sp>
      <p:sp>
        <p:nvSpPr>
          <p:cNvPr name="TextBox 9" id="9"/>
          <p:cNvSpPr txBox="true"/>
          <p:nvPr/>
        </p:nvSpPr>
        <p:spPr>
          <a:xfrm rot="0">
            <a:off x="0" y="1920461"/>
            <a:ext cx="18288000" cy="7795039"/>
          </a:xfrm>
          <a:prstGeom prst="rect">
            <a:avLst/>
          </a:prstGeom>
        </p:spPr>
        <p:txBody>
          <a:bodyPr anchor="t" rtlCol="false" tIns="0" lIns="0" bIns="0" rIns="0">
            <a:spAutoFit/>
          </a:bodyPr>
          <a:lstStyle/>
          <a:p>
            <a:pPr algn="l">
              <a:lnSpc>
                <a:spcPts val="3629"/>
              </a:lnSpc>
            </a:pPr>
            <a:r>
              <a:rPr lang="en-US" sz="3360">
                <a:solidFill>
                  <a:srgbClr val="FF7723"/>
                </a:solidFill>
                <a:latin typeface="Nunito Sans"/>
                <a:ea typeface="Nunito Sans"/>
                <a:cs typeface="Nunito Sans"/>
                <a:sym typeface="Nunito Sans"/>
              </a:rPr>
              <a:t>This file preforms all the bitwise operations done in this system</a:t>
            </a:r>
          </a:p>
          <a:p>
            <a:pPr algn="l">
              <a:lnSpc>
                <a:spcPts val="3629"/>
              </a:lnSpc>
            </a:pPr>
          </a:p>
          <a:p>
            <a:pPr algn="l">
              <a:lnSpc>
                <a:spcPts val="3629"/>
              </a:lnSpc>
            </a:pPr>
          </a:p>
          <a:p>
            <a:pPr algn="l">
              <a:lnSpc>
                <a:spcPts val="3629"/>
              </a:lnSpc>
            </a:pPr>
          </a:p>
          <a:p>
            <a:pPr algn="l">
              <a:lnSpc>
                <a:spcPts val="3629"/>
              </a:lnSpc>
            </a:pPr>
            <a:r>
              <a:rPr lang="en-US" sz="3360">
                <a:solidFill>
                  <a:srgbClr val="FF7723"/>
                </a:solidFill>
                <a:latin typeface="Nunito Sans"/>
                <a:ea typeface="Nunito Sans"/>
                <a:cs typeface="Nunito Sans"/>
                <a:sym typeface="Nunito Sans"/>
              </a:rPr>
              <a:t>This function takes register and a bit as arguments, and sets said bit in said register to 1</a:t>
            </a:r>
          </a:p>
          <a:p>
            <a:pPr algn="l">
              <a:lnSpc>
                <a:spcPts val="3629"/>
              </a:lnSpc>
            </a:pPr>
          </a:p>
          <a:p>
            <a:pPr algn="l">
              <a:lnSpc>
                <a:spcPts val="3629"/>
              </a:lnSpc>
            </a:pPr>
          </a:p>
          <a:p>
            <a:pPr algn="l">
              <a:lnSpc>
                <a:spcPts val="3629"/>
              </a:lnSpc>
            </a:pPr>
            <a:r>
              <a:rPr lang="en-US" sz="3360">
                <a:solidFill>
                  <a:srgbClr val="FF7723"/>
                </a:solidFill>
                <a:latin typeface="Nunito Sans"/>
                <a:ea typeface="Nunito Sans"/>
                <a:cs typeface="Nunito Sans"/>
                <a:sym typeface="Nunito Sans"/>
              </a:rPr>
              <a:t>Similarly, this function takes the same arguments, but sets the bit to 0</a:t>
            </a:r>
          </a:p>
          <a:p>
            <a:pPr algn="l">
              <a:lnSpc>
                <a:spcPts val="3629"/>
              </a:lnSpc>
            </a:pPr>
          </a:p>
          <a:p>
            <a:pPr algn="l">
              <a:lnSpc>
                <a:spcPts val="3629"/>
              </a:lnSpc>
            </a:pPr>
          </a:p>
          <a:p>
            <a:pPr algn="l">
              <a:lnSpc>
                <a:spcPts val="3629"/>
              </a:lnSpc>
            </a:pPr>
          </a:p>
          <a:p>
            <a:pPr algn="l">
              <a:lnSpc>
                <a:spcPts val="3629"/>
              </a:lnSpc>
            </a:pPr>
          </a:p>
          <a:p>
            <a:pPr algn="l">
              <a:lnSpc>
                <a:spcPts val="3629"/>
              </a:lnSpc>
            </a:pPr>
            <a:r>
              <a:rPr lang="en-US" sz="3360">
                <a:solidFill>
                  <a:srgbClr val="FF7723"/>
                </a:solidFill>
                <a:latin typeface="Nunito Sans"/>
                <a:ea typeface="Nunito Sans"/>
                <a:cs typeface="Nunito Sans"/>
                <a:sym typeface="Nunito Sans"/>
              </a:rPr>
              <a:t>This function returns the status of the bit</a:t>
            </a:r>
          </a:p>
          <a:p>
            <a:pPr algn="l">
              <a:lnSpc>
                <a:spcPts val="3629"/>
              </a:lnSpc>
            </a:pPr>
          </a:p>
          <a:p>
            <a:pPr algn="l">
              <a:lnSpc>
                <a:spcPts val="3629"/>
              </a:lnSpc>
            </a:pPr>
          </a:p>
          <a:p>
            <a:pPr algn="l">
              <a:lnSpc>
                <a:spcPts val="3629"/>
              </a:lnSpc>
            </a:pPr>
          </a:p>
          <a:p>
            <a:pPr algn="l">
              <a:lnSpc>
                <a:spcPts val="3629"/>
              </a:lnSpc>
              <a:spcBef>
                <a:spcPct val="0"/>
              </a:spcBef>
            </a:pPr>
            <a:r>
              <a:rPr lang="en-US" sz="3360">
                <a:solidFill>
                  <a:srgbClr val="FF7723"/>
                </a:solidFill>
                <a:latin typeface="Nunito Sans"/>
                <a:ea typeface="Nunito Sans"/>
                <a:cs typeface="Nunito Sans"/>
                <a:sym typeface="Nunito Sans"/>
              </a:rPr>
              <a:t>changes the status of the bit</a:t>
            </a:r>
          </a:p>
        </p:txBody>
      </p:sp>
      <p:sp>
        <p:nvSpPr>
          <p:cNvPr name="Freeform 10" id="10"/>
          <p:cNvSpPr/>
          <p:nvPr/>
        </p:nvSpPr>
        <p:spPr>
          <a:xfrm flipH="false" flipV="false" rot="0">
            <a:off x="0" y="8252175"/>
            <a:ext cx="14978464" cy="561692"/>
          </a:xfrm>
          <a:custGeom>
            <a:avLst/>
            <a:gdLst/>
            <a:ahLst/>
            <a:cxnLst/>
            <a:rect r="r" b="b" t="t" l="l"/>
            <a:pathLst>
              <a:path h="561692" w="14978464">
                <a:moveTo>
                  <a:pt x="0" y="0"/>
                </a:moveTo>
                <a:lnTo>
                  <a:pt x="14978464" y="0"/>
                </a:lnTo>
                <a:lnTo>
                  <a:pt x="14978464" y="561693"/>
                </a:lnTo>
                <a:lnTo>
                  <a:pt x="0" y="561693"/>
                </a:lnTo>
                <a:lnTo>
                  <a:pt x="0" y="0"/>
                </a:lnTo>
                <a:close/>
              </a:path>
            </a:pathLst>
          </a:custGeom>
          <a:blipFill>
            <a:blip r:embed="rId9"/>
            <a:stretch>
              <a:fillRect l="0" t="0" r="0" b="0"/>
            </a:stretch>
          </a:blipFill>
        </p:spPr>
      </p:sp>
      <p:sp>
        <p:nvSpPr>
          <p:cNvPr name="TextBox 11" id="11"/>
          <p:cNvSpPr txBox="true"/>
          <p:nvPr/>
        </p:nvSpPr>
        <p:spPr>
          <a:xfrm rot="0">
            <a:off x="-968966"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REGISTER.C</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0" y="3067853"/>
            <a:ext cx="14590402" cy="875424"/>
          </a:xfrm>
          <a:custGeom>
            <a:avLst/>
            <a:gdLst/>
            <a:ahLst/>
            <a:cxnLst/>
            <a:rect r="r" b="b" t="t" l="l"/>
            <a:pathLst>
              <a:path h="875424" w="14590402">
                <a:moveTo>
                  <a:pt x="0" y="0"/>
                </a:moveTo>
                <a:lnTo>
                  <a:pt x="14590402" y="0"/>
                </a:lnTo>
                <a:lnTo>
                  <a:pt x="14590402" y="875424"/>
                </a:lnTo>
                <a:lnTo>
                  <a:pt x="0" y="875424"/>
                </a:lnTo>
                <a:lnTo>
                  <a:pt x="0" y="0"/>
                </a:lnTo>
                <a:close/>
              </a:path>
            </a:pathLst>
          </a:custGeom>
          <a:blipFill>
            <a:blip r:embed="rId5"/>
            <a:stretch>
              <a:fillRect l="0" t="0" r="0" b="0"/>
            </a:stretch>
          </a:blipFill>
        </p:spPr>
      </p:sp>
      <p:sp>
        <p:nvSpPr>
          <p:cNvPr name="Freeform 6" id="6"/>
          <p:cNvSpPr/>
          <p:nvPr/>
        </p:nvSpPr>
        <p:spPr>
          <a:xfrm flipH="false" flipV="false" rot="0">
            <a:off x="0" y="5601278"/>
            <a:ext cx="15787392" cy="574447"/>
          </a:xfrm>
          <a:custGeom>
            <a:avLst/>
            <a:gdLst/>
            <a:ahLst/>
            <a:cxnLst/>
            <a:rect r="r" b="b" t="t" l="l"/>
            <a:pathLst>
              <a:path h="574447" w="15787392">
                <a:moveTo>
                  <a:pt x="0" y="0"/>
                </a:moveTo>
                <a:lnTo>
                  <a:pt x="15787392" y="0"/>
                </a:lnTo>
                <a:lnTo>
                  <a:pt x="15787392" y="574447"/>
                </a:lnTo>
                <a:lnTo>
                  <a:pt x="0" y="574447"/>
                </a:lnTo>
                <a:lnTo>
                  <a:pt x="0" y="0"/>
                </a:lnTo>
                <a:close/>
              </a:path>
            </a:pathLst>
          </a:custGeom>
          <a:blipFill>
            <a:blip r:embed="rId6"/>
            <a:stretch>
              <a:fillRect l="0" t="0" r="0" b="0"/>
            </a:stretch>
          </a:blipFill>
        </p:spPr>
      </p:sp>
      <p:sp>
        <p:nvSpPr>
          <p:cNvPr name="Freeform 7" id="7"/>
          <p:cNvSpPr/>
          <p:nvPr/>
        </p:nvSpPr>
        <p:spPr>
          <a:xfrm flipH="false" flipV="false" rot="0">
            <a:off x="0" y="7223475"/>
            <a:ext cx="15787392" cy="590183"/>
          </a:xfrm>
          <a:custGeom>
            <a:avLst/>
            <a:gdLst/>
            <a:ahLst/>
            <a:cxnLst/>
            <a:rect r="r" b="b" t="t" l="l"/>
            <a:pathLst>
              <a:path h="590183" w="15787392">
                <a:moveTo>
                  <a:pt x="0" y="0"/>
                </a:moveTo>
                <a:lnTo>
                  <a:pt x="15787392" y="0"/>
                </a:lnTo>
                <a:lnTo>
                  <a:pt x="15787392" y="590183"/>
                </a:lnTo>
                <a:lnTo>
                  <a:pt x="0" y="590183"/>
                </a:lnTo>
                <a:lnTo>
                  <a:pt x="0" y="0"/>
                </a:lnTo>
                <a:close/>
              </a:path>
            </a:pathLst>
          </a:custGeom>
          <a:blipFill>
            <a:blip r:embed="rId7"/>
            <a:stretch>
              <a:fillRect l="0" t="0" r="0" b="0"/>
            </a:stretch>
          </a:blipFill>
        </p:spPr>
      </p:sp>
      <p:sp>
        <p:nvSpPr>
          <p:cNvPr name="Freeform 8" id="8"/>
          <p:cNvSpPr/>
          <p:nvPr/>
        </p:nvSpPr>
        <p:spPr>
          <a:xfrm flipH="false" flipV="false" rot="0">
            <a:off x="0" y="1723473"/>
            <a:ext cx="3494572" cy="625344"/>
          </a:xfrm>
          <a:custGeom>
            <a:avLst/>
            <a:gdLst/>
            <a:ahLst/>
            <a:cxnLst/>
            <a:rect r="r" b="b" t="t" l="l"/>
            <a:pathLst>
              <a:path h="625344" w="3494572">
                <a:moveTo>
                  <a:pt x="0" y="0"/>
                </a:moveTo>
                <a:lnTo>
                  <a:pt x="3494572" y="0"/>
                </a:lnTo>
                <a:lnTo>
                  <a:pt x="3494572" y="625344"/>
                </a:lnTo>
                <a:lnTo>
                  <a:pt x="0" y="625344"/>
                </a:lnTo>
                <a:lnTo>
                  <a:pt x="0" y="0"/>
                </a:lnTo>
                <a:close/>
              </a:path>
            </a:pathLst>
          </a:custGeom>
          <a:blipFill>
            <a:blip r:embed="rId8"/>
            <a:stretch>
              <a:fillRect l="0" t="0" r="0" b="0"/>
            </a:stretch>
          </a:blipFill>
        </p:spPr>
      </p:sp>
      <p:sp>
        <p:nvSpPr>
          <p:cNvPr name="TextBox 9" id="9"/>
          <p:cNvSpPr txBox="true"/>
          <p:nvPr/>
        </p:nvSpPr>
        <p:spPr>
          <a:xfrm rot="0">
            <a:off x="-2664882"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DIO.C</a:t>
            </a:r>
          </a:p>
        </p:txBody>
      </p:sp>
      <p:sp>
        <p:nvSpPr>
          <p:cNvPr name="TextBox 10" id="10"/>
          <p:cNvSpPr txBox="true"/>
          <p:nvPr/>
        </p:nvSpPr>
        <p:spPr>
          <a:xfrm rot="0">
            <a:off x="0" y="2528510"/>
            <a:ext cx="16164189" cy="5863819"/>
          </a:xfrm>
          <a:prstGeom prst="rect">
            <a:avLst/>
          </a:prstGeom>
        </p:spPr>
        <p:txBody>
          <a:bodyPr anchor="t" rtlCol="false" tIns="0" lIns="0" bIns="0" rIns="0">
            <a:spAutoFit/>
          </a:bodyPr>
          <a:lstStyle/>
          <a:p>
            <a:pPr algn="l">
              <a:lnSpc>
                <a:spcPts val="3121"/>
              </a:lnSpc>
            </a:pPr>
            <a:r>
              <a:rPr lang="en-US" sz="2889">
                <a:solidFill>
                  <a:srgbClr val="FF7723"/>
                </a:solidFill>
                <a:latin typeface="Nunito Sans"/>
                <a:ea typeface="Nunito Sans"/>
                <a:cs typeface="Nunito Sans"/>
                <a:sym typeface="Nunito Sans"/>
              </a:rPr>
              <a:t>initializes various I/O ports like keypad and LCD</a:t>
            </a:r>
          </a:p>
          <a:p>
            <a:pPr algn="l">
              <a:lnSpc>
                <a:spcPts val="3121"/>
              </a:lnSpc>
            </a:pPr>
          </a:p>
          <a:p>
            <a:pPr algn="l">
              <a:lnSpc>
                <a:spcPts val="3121"/>
              </a:lnSpc>
            </a:pPr>
          </a:p>
          <a:p>
            <a:pPr algn="l">
              <a:lnSpc>
                <a:spcPts val="3121"/>
              </a:lnSpc>
            </a:pPr>
          </a:p>
          <a:p>
            <a:pPr algn="l">
              <a:lnSpc>
                <a:spcPts val="3121"/>
              </a:lnSpc>
            </a:pPr>
            <a:r>
              <a:rPr lang="en-US" sz="2889">
                <a:solidFill>
                  <a:srgbClr val="FF7723"/>
                </a:solidFill>
                <a:latin typeface="Nunito Sans"/>
                <a:ea typeface="Nunito Sans"/>
                <a:cs typeface="Nunito Sans"/>
                <a:sym typeface="Nunito Sans"/>
              </a:rPr>
              <a:t>configures the direction of a certain pin on a certain port or enables internal pull-up resistor. This function and the following ones make use of the bitwise operation function declared in the register file.</a:t>
            </a:r>
          </a:p>
          <a:p>
            <a:pPr algn="l">
              <a:lnSpc>
                <a:spcPts val="3121"/>
              </a:lnSpc>
            </a:pPr>
          </a:p>
          <a:p>
            <a:pPr algn="l">
              <a:lnSpc>
                <a:spcPts val="3121"/>
              </a:lnSpc>
            </a:pPr>
          </a:p>
          <a:p>
            <a:pPr algn="l">
              <a:lnSpc>
                <a:spcPts val="3121"/>
              </a:lnSpc>
            </a:pPr>
          </a:p>
          <a:p>
            <a:pPr algn="l">
              <a:lnSpc>
                <a:spcPts val="3121"/>
              </a:lnSpc>
            </a:pPr>
            <a:r>
              <a:rPr lang="en-US" sz="2889">
                <a:solidFill>
                  <a:srgbClr val="FF7723"/>
                </a:solidFill>
                <a:latin typeface="Nunito Sans"/>
                <a:ea typeface="Nunito Sans"/>
                <a:cs typeface="Nunito Sans"/>
                <a:sym typeface="Nunito Sans"/>
              </a:rPr>
              <a:t>sets pin state to either HIGH or LOW</a:t>
            </a:r>
          </a:p>
          <a:p>
            <a:pPr algn="l">
              <a:lnSpc>
                <a:spcPts val="3121"/>
              </a:lnSpc>
            </a:pPr>
          </a:p>
          <a:p>
            <a:pPr algn="l">
              <a:lnSpc>
                <a:spcPts val="3121"/>
              </a:lnSpc>
            </a:pPr>
          </a:p>
          <a:p>
            <a:pPr algn="l">
              <a:lnSpc>
                <a:spcPts val="3121"/>
              </a:lnSpc>
            </a:pPr>
          </a:p>
          <a:p>
            <a:pPr algn="l">
              <a:lnSpc>
                <a:spcPts val="3121"/>
              </a:lnSpc>
              <a:spcBef>
                <a:spcPct val="0"/>
              </a:spcBef>
            </a:pPr>
            <a:r>
              <a:rPr lang="en-US" sz="2889">
                <a:solidFill>
                  <a:srgbClr val="FF7723"/>
                </a:solidFill>
                <a:latin typeface="Nunito Sans"/>
                <a:ea typeface="Nunito Sans"/>
                <a:cs typeface="Nunito Sans"/>
                <a:sym typeface="Nunito Sans"/>
              </a:rPr>
              <a:t>uses get_bit function to find value of bit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true" flipV="false" rot="2008434">
            <a:off x="12822784" y="-8025429"/>
            <a:ext cx="11298103" cy="12087842"/>
          </a:xfrm>
          <a:custGeom>
            <a:avLst/>
            <a:gdLst/>
            <a:ahLst/>
            <a:cxnLst/>
            <a:rect r="r" b="b" t="t" l="l"/>
            <a:pathLst>
              <a:path h="12087842" w="11298103">
                <a:moveTo>
                  <a:pt x="11298102" y="0"/>
                </a:moveTo>
                <a:lnTo>
                  <a:pt x="0" y="0"/>
                </a:lnTo>
                <a:lnTo>
                  <a:pt x="0" y="12087841"/>
                </a:lnTo>
                <a:lnTo>
                  <a:pt x="11298102" y="12087841"/>
                </a:lnTo>
                <a:lnTo>
                  <a:pt x="11298102" y="0"/>
                </a:lnTo>
                <a:close/>
              </a:path>
            </a:pathLst>
          </a:custGeom>
          <a:blipFill>
            <a:blip r:embed="rId3"/>
            <a:stretch>
              <a:fillRect l="0" t="0" r="0" b="0"/>
            </a:stretch>
          </a:blipFill>
        </p:spPr>
      </p:sp>
      <p:sp>
        <p:nvSpPr>
          <p:cNvPr name="Freeform 4" id="4"/>
          <p:cNvSpPr/>
          <p:nvPr/>
        </p:nvSpPr>
        <p:spPr>
          <a:xfrm flipH="false" flipV="false" rot="-1490806">
            <a:off x="12668060" y="-3461426"/>
            <a:ext cx="6992258" cy="9513276"/>
          </a:xfrm>
          <a:custGeom>
            <a:avLst/>
            <a:gdLst/>
            <a:ahLst/>
            <a:cxnLst/>
            <a:rect r="r" b="b" t="t" l="l"/>
            <a:pathLst>
              <a:path h="9513276" w="6992258">
                <a:moveTo>
                  <a:pt x="0" y="0"/>
                </a:moveTo>
                <a:lnTo>
                  <a:pt x="6992258" y="0"/>
                </a:lnTo>
                <a:lnTo>
                  <a:pt x="6992258" y="9513276"/>
                </a:lnTo>
                <a:lnTo>
                  <a:pt x="0" y="9513276"/>
                </a:lnTo>
                <a:lnTo>
                  <a:pt x="0" y="0"/>
                </a:lnTo>
                <a:close/>
              </a:path>
            </a:pathLst>
          </a:custGeom>
          <a:blipFill>
            <a:blip r:embed="rId4"/>
            <a:stretch>
              <a:fillRect l="0" t="0" r="0" b="0"/>
            </a:stretch>
          </a:blipFill>
        </p:spPr>
      </p:sp>
      <p:sp>
        <p:nvSpPr>
          <p:cNvPr name="Freeform 5" id="5"/>
          <p:cNvSpPr/>
          <p:nvPr/>
        </p:nvSpPr>
        <p:spPr>
          <a:xfrm flipH="false" flipV="false" rot="0">
            <a:off x="443008" y="1941695"/>
            <a:ext cx="4108412" cy="574752"/>
          </a:xfrm>
          <a:custGeom>
            <a:avLst/>
            <a:gdLst/>
            <a:ahLst/>
            <a:cxnLst/>
            <a:rect r="r" b="b" t="t" l="l"/>
            <a:pathLst>
              <a:path h="574752" w="4108412">
                <a:moveTo>
                  <a:pt x="0" y="0"/>
                </a:moveTo>
                <a:lnTo>
                  <a:pt x="4108412" y="0"/>
                </a:lnTo>
                <a:lnTo>
                  <a:pt x="4108412" y="574752"/>
                </a:lnTo>
                <a:lnTo>
                  <a:pt x="0" y="574752"/>
                </a:lnTo>
                <a:lnTo>
                  <a:pt x="0" y="0"/>
                </a:lnTo>
                <a:close/>
              </a:path>
            </a:pathLst>
          </a:custGeom>
          <a:blipFill>
            <a:blip r:embed="rId5"/>
            <a:stretch>
              <a:fillRect l="0" t="0" r="0" b="0"/>
            </a:stretch>
          </a:blipFill>
        </p:spPr>
      </p:sp>
      <p:sp>
        <p:nvSpPr>
          <p:cNvPr name="Freeform 6" id="6"/>
          <p:cNvSpPr/>
          <p:nvPr/>
        </p:nvSpPr>
        <p:spPr>
          <a:xfrm flipH="false" flipV="false" rot="0">
            <a:off x="443008" y="4829569"/>
            <a:ext cx="8050086" cy="627862"/>
          </a:xfrm>
          <a:custGeom>
            <a:avLst/>
            <a:gdLst/>
            <a:ahLst/>
            <a:cxnLst/>
            <a:rect r="r" b="b" t="t" l="l"/>
            <a:pathLst>
              <a:path h="627862" w="8050086">
                <a:moveTo>
                  <a:pt x="0" y="0"/>
                </a:moveTo>
                <a:lnTo>
                  <a:pt x="8050085" y="0"/>
                </a:lnTo>
                <a:lnTo>
                  <a:pt x="8050085" y="627862"/>
                </a:lnTo>
                <a:lnTo>
                  <a:pt x="0" y="627862"/>
                </a:lnTo>
                <a:lnTo>
                  <a:pt x="0" y="0"/>
                </a:lnTo>
                <a:close/>
              </a:path>
            </a:pathLst>
          </a:custGeom>
          <a:blipFill>
            <a:blip r:embed="rId6"/>
            <a:stretch>
              <a:fillRect l="0" t="0" r="0" b="0"/>
            </a:stretch>
          </a:blipFill>
        </p:spPr>
      </p:sp>
      <p:sp>
        <p:nvSpPr>
          <p:cNvPr name="Freeform 7" id="7"/>
          <p:cNvSpPr/>
          <p:nvPr/>
        </p:nvSpPr>
        <p:spPr>
          <a:xfrm flipH="false" flipV="false" rot="0">
            <a:off x="443008" y="6790257"/>
            <a:ext cx="12852507" cy="580686"/>
          </a:xfrm>
          <a:custGeom>
            <a:avLst/>
            <a:gdLst/>
            <a:ahLst/>
            <a:cxnLst/>
            <a:rect r="r" b="b" t="t" l="l"/>
            <a:pathLst>
              <a:path h="580686" w="12852507">
                <a:moveTo>
                  <a:pt x="0" y="0"/>
                </a:moveTo>
                <a:lnTo>
                  <a:pt x="12852507" y="0"/>
                </a:lnTo>
                <a:lnTo>
                  <a:pt x="12852507" y="580686"/>
                </a:lnTo>
                <a:lnTo>
                  <a:pt x="0" y="580686"/>
                </a:lnTo>
                <a:lnTo>
                  <a:pt x="0" y="0"/>
                </a:lnTo>
                <a:close/>
              </a:path>
            </a:pathLst>
          </a:custGeom>
          <a:blipFill>
            <a:blip r:embed="rId7"/>
            <a:stretch>
              <a:fillRect l="0" t="0" r="0" b="0"/>
            </a:stretch>
          </a:blipFill>
        </p:spPr>
      </p:sp>
      <p:sp>
        <p:nvSpPr>
          <p:cNvPr name="TextBox 8" id="8"/>
          <p:cNvSpPr txBox="true"/>
          <p:nvPr/>
        </p:nvSpPr>
        <p:spPr>
          <a:xfrm rot="0">
            <a:off x="-2664882" y="503633"/>
            <a:ext cx="9559512" cy="1078248"/>
          </a:xfrm>
          <a:prstGeom prst="rect">
            <a:avLst/>
          </a:prstGeom>
        </p:spPr>
        <p:txBody>
          <a:bodyPr anchor="t" rtlCol="false" tIns="0" lIns="0" bIns="0" rIns="0">
            <a:spAutoFit/>
          </a:bodyPr>
          <a:lstStyle/>
          <a:p>
            <a:pPr algn="ctr">
              <a:lnSpc>
                <a:spcPts val="7735"/>
              </a:lnSpc>
            </a:pPr>
            <a:r>
              <a:rPr lang="en-US" b="true" sz="9208">
                <a:solidFill>
                  <a:srgbClr val="FF7723"/>
                </a:solidFill>
                <a:latin typeface="JetBrains Mono Bold"/>
                <a:ea typeface="JetBrains Mono Bold"/>
                <a:cs typeface="JetBrains Mono Bold"/>
                <a:sym typeface="JetBrains Mono Bold"/>
              </a:rPr>
              <a:t>ADC.C</a:t>
            </a:r>
          </a:p>
        </p:txBody>
      </p:sp>
      <p:sp>
        <p:nvSpPr>
          <p:cNvPr name="TextBox 9" id="9"/>
          <p:cNvSpPr txBox="true"/>
          <p:nvPr/>
        </p:nvSpPr>
        <p:spPr>
          <a:xfrm rot="0">
            <a:off x="443008" y="3164976"/>
            <a:ext cx="16372404" cy="6644795"/>
          </a:xfrm>
          <a:prstGeom prst="rect">
            <a:avLst/>
          </a:prstGeom>
        </p:spPr>
        <p:txBody>
          <a:bodyPr anchor="t" rtlCol="false" tIns="0" lIns="0" bIns="0" rIns="0">
            <a:spAutoFit/>
          </a:bodyPr>
          <a:lstStyle/>
          <a:p>
            <a:pPr algn="l">
              <a:lnSpc>
                <a:spcPts val="3115"/>
              </a:lnSpc>
              <a:spcBef>
                <a:spcPct val="0"/>
              </a:spcBef>
            </a:pPr>
            <a:r>
              <a:rPr lang="en-US" sz="2885">
                <a:solidFill>
                  <a:srgbClr val="FF7723"/>
                </a:solidFill>
                <a:latin typeface="Nunito Sans"/>
                <a:ea typeface="Nunito Sans"/>
                <a:cs typeface="Nunito Sans"/>
                <a:sym typeface="Nunito Sans"/>
              </a:rPr>
              <a:t>This function initializes the ADC module:</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reference voltage selection</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ADC enable</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set prescalar</a:t>
            </a:r>
          </a:p>
          <a:p>
            <a:pPr algn="l">
              <a:lnSpc>
                <a:spcPts val="3115"/>
              </a:lnSpc>
              <a:spcBef>
                <a:spcPct val="0"/>
              </a:spcBef>
            </a:pPr>
          </a:p>
          <a:p>
            <a:pPr algn="l">
              <a:lnSpc>
                <a:spcPts val="3115"/>
              </a:lnSpc>
              <a:spcBef>
                <a:spcPct val="0"/>
              </a:spcBef>
            </a:pPr>
          </a:p>
          <a:p>
            <a:pPr algn="l">
              <a:lnSpc>
                <a:spcPts val="3115"/>
              </a:lnSpc>
              <a:spcBef>
                <a:spcPct val="0"/>
              </a:spcBef>
            </a:pP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channel selection by ORing with ADMUX(lower 3 bits are cleared to select an new channel)</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 start single convertion by writing ’1′ to ADSC and waiting until its cleared</a:t>
            </a:r>
          </a:p>
          <a:p>
            <a:pPr algn="l">
              <a:lnSpc>
                <a:spcPts val="3115"/>
              </a:lnSpc>
              <a:spcBef>
                <a:spcPct val="0"/>
              </a:spcBef>
            </a:pPr>
          </a:p>
          <a:p>
            <a:pPr algn="l">
              <a:lnSpc>
                <a:spcPts val="3115"/>
              </a:lnSpc>
              <a:spcBef>
                <a:spcPct val="0"/>
              </a:spcBef>
            </a:pPr>
          </a:p>
          <a:p>
            <a:pPr algn="l">
              <a:lnSpc>
                <a:spcPts val="3115"/>
              </a:lnSpc>
              <a:spcBef>
                <a:spcPct val="0"/>
              </a:spcBef>
            </a:pPr>
            <a:r>
              <a:rPr lang="en-US" sz="2885">
                <a:solidFill>
                  <a:srgbClr val="FF7723"/>
                </a:solidFill>
                <a:latin typeface="Nunito Sans"/>
                <a:ea typeface="Nunito Sans"/>
                <a:cs typeface="Nunito Sans"/>
                <a:sym typeface="Nunito Sans"/>
              </a:rPr>
              <a:t>Samples the adc reading by:</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creating an array where adc value is stored</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implementing a circular buffer</a:t>
            </a:r>
          </a:p>
          <a:p>
            <a:pPr algn="l" marL="622911" indent="-311455" lvl="1">
              <a:lnSpc>
                <a:spcPts val="3115"/>
              </a:lnSpc>
              <a:spcBef>
                <a:spcPct val="0"/>
              </a:spcBef>
              <a:buFont typeface="Arial"/>
              <a:buChar char="•"/>
            </a:pPr>
            <a:r>
              <a:rPr lang="en-US" sz="2885">
                <a:solidFill>
                  <a:srgbClr val="FF7723"/>
                </a:solidFill>
                <a:latin typeface="Nunito Sans"/>
                <a:ea typeface="Nunito Sans"/>
                <a:cs typeface="Nunito Sans"/>
                <a:sym typeface="Nunito Sans"/>
              </a:rPr>
              <a:t>calculating the average</a:t>
            </a:r>
          </a:p>
          <a:p>
            <a:pPr algn="l">
              <a:lnSpc>
                <a:spcPts val="3115"/>
              </a:lnSpc>
              <a:spcBef>
                <a:spcPct val="0"/>
              </a:spcBef>
            </a:pPr>
          </a:p>
          <a:p>
            <a:pPr algn="l">
              <a:lnSpc>
                <a:spcPts val="311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DAGYnN_MZqQ</dc:identifier>
  <dcterms:modified xsi:type="dcterms:W3CDTF">2011-08-01T06:04:30Z</dcterms:modified>
  <cp:revision>1</cp:revision>
  <dc:title>Smart home system</dc:title>
</cp:coreProperties>
</file>